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15620"/>
    <p:restoredTop sz="94660"/>
  </p:normalViewPr>
  <p:slideViewPr>
    <p:cSldViewPr>
      <p:cViewPr varScale="1">
        <p:scale>
          <a:sx n="88" d="100"/>
          <a:sy n="88" d="100"/>
        </p:scale>
        <p:origin x="-1062" y="-96"/>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ableStyles" Target="tableStyles.xml"/><Relationship Id="rId5" Type="http://schemas.openxmlformats.org/officeDocument/2006/relationships/slide" Target="slides/slide4.xml"/><Relationship Id="rId10"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14C78D55-53BC-4495-B3F3-03921C9FDBD8}" type="datetimeFigureOut">
              <a:rPr lang="en-US" smtClean="0"/>
              <a:pPr/>
              <a:t>2/3/2010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ADE86DF-820A-48BA-800D-1412AC2A1331}"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4C78D55-53BC-4495-B3F3-03921C9FDBD8}" type="datetimeFigureOut">
              <a:rPr lang="en-US" smtClean="0"/>
              <a:pPr/>
              <a:t>2/3/2010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ADE86DF-820A-48BA-800D-1412AC2A1331}"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4C78D55-53BC-4495-B3F3-03921C9FDBD8}" type="datetimeFigureOut">
              <a:rPr lang="en-US" smtClean="0"/>
              <a:pPr/>
              <a:t>2/3/2010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ADE86DF-820A-48BA-800D-1412AC2A1331}"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4C78D55-53BC-4495-B3F3-03921C9FDBD8}" type="datetimeFigureOut">
              <a:rPr lang="en-US" smtClean="0"/>
              <a:pPr/>
              <a:t>2/3/2010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ADE86DF-820A-48BA-800D-1412AC2A1331}"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14C78D55-53BC-4495-B3F3-03921C9FDBD8}" type="datetimeFigureOut">
              <a:rPr lang="en-US" smtClean="0"/>
              <a:pPr/>
              <a:t>2/3/2010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ADE86DF-820A-48BA-800D-1412AC2A1331}"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14C78D55-53BC-4495-B3F3-03921C9FDBD8}" type="datetimeFigureOut">
              <a:rPr lang="en-US" smtClean="0"/>
              <a:pPr/>
              <a:t>2/3/2010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2ADE86DF-820A-48BA-800D-1412AC2A1331}"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14C78D55-53BC-4495-B3F3-03921C9FDBD8}" type="datetimeFigureOut">
              <a:rPr lang="en-US" smtClean="0"/>
              <a:pPr/>
              <a:t>2/3/2010</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2ADE86DF-820A-48BA-800D-1412AC2A1331}"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14C78D55-53BC-4495-B3F3-03921C9FDBD8}" type="datetimeFigureOut">
              <a:rPr lang="en-US" smtClean="0"/>
              <a:pPr/>
              <a:t>2/3/2010</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2ADE86DF-820A-48BA-800D-1412AC2A1331}"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4C78D55-53BC-4495-B3F3-03921C9FDBD8}" type="datetimeFigureOut">
              <a:rPr lang="en-US" smtClean="0"/>
              <a:pPr/>
              <a:t>2/3/2010</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2ADE86DF-820A-48BA-800D-1412AC2A1331}"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4C78D55-53BC-4495-B3F3-03921C9FDBD8}" type="datetimeFigureOut">
              <a:rPr lang="en-US" smtClean="0"/>
              <a:pPr/>
              <a:t>2/3/2010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2ADE86DF-820A-48BA-800D-1412AC2A1331}"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4C78D55-53BC-4495-B3F3-03921C9FDBD8}" type="datetimeFigureOut">
              <a:rPr lang="en-US" smtClean="0"/>
              <a:pPr/>
              <a:t>2/3/2010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2ADE86DF-820A-48BA-800D-1412AC2A1331}"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4C78D55-53BC-4495-B3F3-03921C9FDBD8}" type="datetimeFigureOut">
              <a:rPr lang="en-US" smtClean="0"/>
              <a:pPr/>
              <a:t>2/3/2010</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2ADE86DF-820A-48BA-800D-1412AC2A1331}"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hyperlink" Target="http://www.yahoo.com/" TargetMode="External"/><Relationship Id="rId2" Type="http://schemas.openxmlformats.org/officeDocument/2006/relationships/hyperlink" Target="http://www.google.com/" TargetMode="External"/><Relationship Id="rId1" Type="http://schemas.openxmlformats.org/officeDocument/2006/relationships/slideLayout" Target="../slideLayouts/slideLayout1.xml"/><Relationship Id="rId5" Type="http://schemas.openxmlformats.org/officeDocument/2006/relationships/hyperlink" Target="http://www.viewzi.com/" TargetMode="External"/><Relationship Id="rId4" Type="http://schemas.openxmlformats.org/officeDocument/2006/relationships/hyperlink" Target="http://www.cuil.com/" TargetMode="External"/></Relationships>
</file>

<file path=ppt/slides/_rels/slide2.xml.rels><?xml version="1.0" encoding="UTF-8" standalone="yes"?>
<Relationships xmlns="http://schemas.openxmlformats.org/package/2006/relationships"><Relationship Id="rId3" Type="http://schemas.openxmlformats.org/officeDocument/2006/relationships/hyperlink" Target="http://www.lib.berkeley.edu/Catalogs/guide.html" TargetMode="External"/><Relationship Id="rId2" Type="http://schemas.openxmlformats.org/officeDocument/2006/relationships/hyperlink" Target="http://www.lib.berkeley.edu/TeachingLib/Guides/Internet/Glossary.html" TargetMode="External"/><Relationship Id="rId1" Type="http://schemas.openxmlformats.org/officeDocument/2006/relationships/slideLayout" Target="../slideLayouts/slideLayout7.xml"/><Relationship Id="rId5" Type="http://schemas.openxmlformats.org/officeDocument/2006/relationships/hyperlink" Target="http://www.lib.berkeley.edu/TeachingLib/Guides/Internet/InvisibleWeb.html" TargetMode="External"/><Relationship Id="rId4" Type="http://schemas.openxmlformats.org/officeDocument/2006/relationships/hyperlink" Target="http://www.lib.berkeley.edu/find/types/articles.html" TargetMode="External"/></Relationships>
</file>

<file path=ppt/slides/_rels/slide3.xml.rels><?xml version="1.0" encoding="UTF-8" standalone="yes"?>
<Relationships xmlns="http://schemas.openxmlformats.org/package/2006/relationships"><Relationship Id="rId8" Type="http://schemas.openxmlformats.org/officeDocument/2006/relationships/hyperlink" Target="http://www.askkids.com/" TargetMode="External"/><Relationship Id="rId3" Type="http://schemas.openxmlformats.org/officeDocument/2006/relationships/hyperlink" Target="http://www.viewzi.com/" TargetMode="External"/><Relationship Id="rId7" Type="http://schemas.openxmlformats.org/officeDocument/2006/relationships/hyperlink" Target="http://www.webcrawler.com/" TargetMode="External"/><Relationship Id="rId2" Type="http://schemas.openxmlformats.org/officeDocument/2006/relationships/hyperlink" Target="http://www.google.com/" TargetMode="External"/><Relationship Id="rId1" Type="http://schemas.openxmlformats.org/officeDocument/2006/relationships/slideLayout" Target="../slideLayouts/slideLayout1.xml"/><Relationship Id="rId6" Type="http://schemas.openxmlformats.org/officeDocument/2006/relationships/hyperlink" Target="http://www.dogpile.com/" TargetMode="External"/><Relationship Id="rId5" Type="http://schemas.openxmlformats.org/officeDocument/2006/relationships/hyperlink" Target="http://www.yahoo.com/" TargetMode="External"/><Relationship Id="rId4" Type="http://schemas.openxmlformats.org/officeDocument/2006/relationships/hyperlink" Target="http://www.altavista.com/" TargetMode="External"/></Relationships>
</file>

<file path=ppt/slides/_rels/slide4.xml.rels><?xml version="1.0" encoding="UTF-8" standalone="yes"?>
<Relationships xmlns="http://schemas.openxmlformats.org/package/2006/relationships"><Relationship Id="rId8" Type="http://schemas.openxmlformats.org/officeDocument/2006/relationships/hyperlink" Target="http://encarta.msn.com/artcenter_/browse.html" TargetMode="External"/><Relationship Id="rId3" Type="http://schemas.openxmlformats.org/officeDocument/2006/relationships/hyperlink" Target="http://infomine.ucr.edu/" TargetMode="External"/><Relationship Id="rId7" Type="http://schemas.openxmlformats.org/officeDocument/2006/relationships/hyperlink" Target="http://www.si.edu/" TargetMode="External"/><Relationship Id="rId2" Type="http://schemas.openxmlformats.org/officeDocument/2006/relationships/hyperlink" Target="http://www.lii.org/" TargetMode="External"/><Relationship Id="rId1" Type="http://schemas.openxmlformats.org/officeDocument/2006/relationships/slideLayout" Target="../slideLayouts/slideLayout1.xml"/><Relationship Id="rId6" Type="http://schemas.openxmlformats.org/officeDocument/2006/relationships/hyperlink" Target="http://dir.yahoo.com/" TargetMode="External"/><Relationship Id="rId5" Type="http://schemas.openxmlformats.org/officeDocument/2006/relationships/hyperlink" Target="http://www.google.com/dirhp" TargetMode="External"/><Relationship Id="rId4" Type="http://schemas.openxmlformats.org/officeDocument/2006/relationships/hyperlink" Target="http://www.about.com/" TargetMode="External"/><Relationship Id="rId9" Type="http://schemas.openxmlformats.org/officeDocument/2006/relationships/hyperlink" Target="http://www.britannica.com/" TargetMode="Externa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3" Type="http://schemas.openxmlformats.org/officeDocument/2006/relationships/hyperlink" Target="http://jc-schools.net/tutorials/interact-math.htm" TargetMode="External"/><Relationship Id="rId2" Type="http://schemas.openxmlformats.org/officeDocument/2006/relationships/hyperlink" Target="http://www.mathplayground.com/MTV/mathtv01.html" TargetMode="Externa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09600" y="457200"/>
            <a:ext cx="7772400" cy="1470025"/>
          </a:xfrm>
        </p:spPr>
        <p:style>
          <a:lnRef idx="0">
            <a:schemeClr val="accent2"/>
          </a:lnRef>
          <a:fillRef idx="3">
            <a:schemeClr val="accent2"/>
          </a:fillRef>
          <a:effectRef idx="3">
            <a:schemeClr val="accent2"/>
          </a:effectRef>
          <a:fontRef idx="minor">
            <a:schemeClr val="lt1"/>
          </a:fontRef>
        </p:style>
        <p:txBody>
          <a:bodyPr>
            <a:normAutofit/>
          </a:bodyPr>
          <a:lstStyle/>
          <a:p>
            <a:r>
              <a:rPr lang="en-GB" sz="6600" dirty="0">
                <a:latin typeface="Aharoni" pitchFamily="2" charset="-79"/>
                <a:cs typeface="Aharoni" pitchFamily="2" charset="-79"/>
              </a:rPr>
              <a:t>Search Engines </a:t>
            </a:r>
            <a:endParaRPr lang="en-US" sz="6600" dirty="0">
              <a:latin typeface="Aharoni" pitchFamily="2" charset="-79"/>
              <a:cs typeface="Aharoni" pitchFamily="2" charset="-79"/>
            </a:endParaRPr>
          </a:p>
        </p:txBody>
      </p:sp>
      <p:sp>
        <p:nvSpPr>
          <p:cNvPr id="3" name="Subtitle 2"/>
          <p:cNvSpPr>
            <a:spLocks noGrp="1"/>
          </p:cNvSpPr>
          <p:nvPr>
            <p:ph type="subTitle" idx="1"/>
          </p:nvPr>
        </p:nvSpPr>
        <p:spPr>
          <a:xfrm>
            <a:off x="533400" y="2514600"/>
            <a:ext cx="8229600" cy="3200400"/>
          </a:xfrm>
        </p:spPr>
        <p:style>
          <a:lnRef idx="2">
            <a:schemeClr val="accent1"/>
          </a:lnRef>
          <a:fillRef idx="1">
            <a:schemeClr val="lt1"/>
          </a:fillRef>
          <a:effectRef idx="0">
            <a:schemeClr val="accent1"/>
          </a:effectRef>
          <a:fontRef idx="minor">
            <a:schemeClr val="dk1"/>
          </a:fontRef>
        </p:style>
        <p:txBody>
          <a:bodyPr>
            <a:normAutofit fontScale="77500" lnSpcReduction="20000"/>
          </a:bodyPr>
          <a:lstStyle/>
          <a:p>
            <a:pPr lvl="0" algn="l"/>
            <a:r>
              <a:rPr lang="en-029" dirty="0">
                <a:solidFill>
                  <a:schemeClr val="tx1"/>
                </a:solidFill>
              </a:rPr>
              <a:t>A </a:t>
            </a:r>
            <a:r>
              <a:rPr lang="en-029" b="1" dirty="0">
                <a:solidFill>
                  <a:schemeClr val="tx1"/>
                </a:solidFill>
              </a:rPr>
              <a:t>Web search engine</a:t>
            </a:r>
            <a:r>
              <a:rPr lang="en-029" dirty="0">
                <a:solidFill>
                  <a:schemeClr val="tx1"/>
                </a:solidFill>
              </a:rPr>
              <a:t> is a tool designed to search for information on the World Wide Web. The search results are usually presented in a list and are commonly called </a:t>
            </a:r>
            <a:r>
              <a:rPr lang="en-029" b="1" i="1" dirty="0">
                <a:solidFill>
                  <a:srgbClr val="FF0000"/>
                </a:solidFill>
              </a:rPr>
              <a:t>hits</a:t>
            </a:r>
            <a:r>
              <a:rPr lang="en-029" dirty="0">
                <a:solidFill>
                  <a:schemeClr val="tx1"/>
                </a:solidFill>
              </a:rPr>
              <a:t>. The information may consist of web pages, images, information and other types of files</a:t>
            </a:r>
            <a:r>
              <a:rPr lang="en-029" dirty="0" smtClean="0">
                <a:solidFill>
                  <a:schemeClr val="tx1"/>
                </a:solidFill>
              </a:rPr>
              <a:t>.</a:t>
            </a:r>
          </a:p>
          <a:p>
            <a:pPr lvl="0" algn="l"/>
            <a:endParaRPr lang="en-029" dirty="0">
              <a:solidFill>
                <a:schemeClr val="tx1"/>
              </a:solidFill>
            </a:endParaRPr>
          </a:p>
          <a:p>
            <a:pPr lvl="0" algn="l"/>
            <a:r>
              <a:rPr lang="en-029" dirty="0" smtClean="0"/>
              <a:t> </a:t>
            </a:r>
            <a:r>
              <a:rPr lang="en-029" dirty="0">
                <a:solidFill>
                  <a:schemeClr val="tx1"/>
                </a:solidFill>
              </a:rPr>
              <a:t>General – Google </a:t>
            </a:r>
            <a:r>
              <a:rPr lang="en-029" u="sng" dirty="0">
                <a:hlinkClick r:id="rId2"/>
              </a:rPr>
              <a:t>www.google.com</a:t>
            </a:r>
            <a:r>
              <a:rPr lang="en-029" dirty="0"/>
              <a:t> </a:t>
            </a:r>
            <a:r>
              <a:rPr lang="en-029" dirty="0">
                <a:solidFill>
                  <a:schemeClr val="tx1"/>
                </a:solidFill>
              </a:rPr>
              <a:t>and Yahoo </a:t>
            </a:r>
            <a:r>
              <a:rPr lang="en-029" u="sng" dirty="0">
                <a:hlinkClick r:id="rId3"/>
              </a:rPr>
              <a:t>www.yahoo.com</a:t>
            </a:r>
            <a:r>
              <a:rPr lang="en-029" dirty="0"/>
              <a:t> </a:t>
            </a:r>
            <a:endParaRPr lang="en-US" dirty="0"/>
          </a:p>
          <a:p>
            <a:pPr lvl="0" algn="l"/>
            <a:r>
              <a:rPr lang="en-029" dirty="0">
                <a:solidFill>
                  <a:schemeClr val="tx1"/>
                </a:solidFill>
              </a:rPr>
              <a:t>Visual – </a:t>
            </a:r>
            <a:r>
              <a:rPr lang="en-029" dirty="0" err="1">
                <a:solidFill>
                  <a:schemeClr val="tx1"/>
                </a:solidFill>
              </a:rPr>
              <a:t>Cuil</a:t>
            </a:r>
            <a:r>
              <a:rPr lang="en-029" dirty="0">
                <a:solidFill>
                  <a:schemeClr val="tx1"/>
                </a:solidFill>
              </a:rPr>
              <a:t> </a:t>
            </a:r>
            <a:r>
              <a:rPr lang="en-029" u="sng" dirty="0">
                <a:hlinkClick r:id="rId4"/>
              </a:rPr>
              <a:t>www.cuil.com</a:t>
            </a:r>
            <a:r>
              <a:rPr lang="en-029" dirty="0"/>
              <a:t>  </a:t>
            </a:r>
            <a:r>
              <a:rPr lang="en-029" dirty="0">
                <a:solidFill>
                  <a:schemeClr val="tx1"/>
                </a:solidFill>
              </a:rPr>
              <a:t>and  </a:t>
            </a:r>
            <a:r>
              <a:rPr lang="en-029" dirty="0" err="1">
                <a:solidFill>
                  <a:schemeClr val="tx1"/>
                </a:solidFill>
              </a:rPr>
              <a:t>Viewzi</a:t>
            </a:r>
            <a:r>
              <a:rPr lang="en-029" dirty="0"/>
              <a:t> </a:t>
            </a:r>
            <a:r>
              <a:rPr lang="en-029" u="sng" dirty="0">
                <a:hlinkClick r:id="rId5"/>
              </a:rPr>
              <a:t>www.viewzi.com</a:t>
            </a:r>
            <a:r>
              <a:rPr lang="en-029" dirty="0"/>
              <a:t> </a:t>
            </a:r>
            <a:endParaRPr lang="en-US" dirty="0"/>
          </a:p>
          <a:p>
            <a:pPr lvl="0" algn="l"/>
            <a:endParaRPr lang="en-029" dirty="0" smtClean="0">
              <a:solidFill>
                <a:schemeClr val="tx1"/>
              </a:solidFill>
            </a:endParaRPr>
          </a:p>
          <a:p>
            <a:pPr lvl="0" algn="l"/>
            <a:endParaRPr lang="en-029" dirty="0" smtClean="0">
              <a:solidFill>
                <a:schemeClr val="tx1"/>
              </a:solidFill>
            </a:endParaRPr>
          </a:p>
          <a:p>
            <a:pPr lvl="0" algn="l"/>
            <a:endParaRPr lang="en-US" dirty="0">
              <a:solidFill>
                <a:schemeClr val="tx1"/>
              </a:solidFill>
            </a:endParaRPr>
          </a:p>
          <a:p>
            <a:pPr algn="l"/>
            <a:endParaRPr lang="en-US" dirty="0">
              <a:solidFill>
                <a:schemeClr val="tx1"/>
              </a:solidFill>
            </a:endParaRPr>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228600" y="381000"/>
            <a:ext cx="8686800" cy="6186309"/>
          </a:xfrm>
          <a:prstGeom prst="rect">
            <a:avLst/>
          </a:prstGeom>
          <a:noFill/>
        </p:spPr>
        <p:txBody>
          <a:bodyPr wrap="square" rtlCol="0">
            <a:spAutoFit/>
          </a:bodyPr>
          <a:lstStyle/>
          <a:p>
            <a:r>
              <a:rPr lang="en-US" b="1" dirty="0"/>
              <a:t>How do Search Engines Work?</a:t>
            </a:r>
            <a:endParaRPr lang="en-US" dirty="0"/>
          </a:p>
          <a:p>
            <a:r>
              <a:rPr lang="en-US" dirty="0"/>
              <a:t>Search engines do not really search the World Wide Web directly. Each one searches a database of web pages that it has harvested and cached. When you use a search engine, you are always searching a somewhat stale copy of the real web page. When you click on links provided in a search engine's search results, you retrieve the current version of the page.</a:t>
            </a:r>
          </a:p>
          <a:p>
            <a:r>
              <a:rPr lang="en-US" dirty="0"/>
              <a:t>Search engine databases are selected and built by computer robot programs called </a:t>
            </a:r>
            <a:r>
              <a:rPr lang="en-US" dirty="0">
                <a:hlinkClick r:id="rId2" action="ppaction://hlinkfile"/>
              </a:rPr>
              <a:t>spiders</a:t>
            </a:r>
            <a:r>
              <a:rPr lang="en-US" dirty="0"/>
              <a:t>. These "crawl" the web, finding pages for potential inclusion by following the links in the pages they already have in their database. They cannot use imagination or enter terms in search boxes that they find on the web.</a:t>
            </a:r>
          </a:p>
          <a:p>
            <a:r>
              <a:rPr lang="en-US" dirty="0"/>
              <a:t>If a web page is never linked from any other page, search engine spiders cannot find it. The only way a brand new page can get into a search engine is for other pages to link to it, or for a human to submit its URL for inclusion. All major search engines offer ways to do this.</a:t>
            </a:r>
          </a:p>
          <a:p>
            <a:r>
              <a:rPr lang="en-US" dirty="0"/>
              <a:t>After spiders find pages, they pass them on to another computer program for "indexing." This program identifies the text, links, and other content in the page and stores it in the search engine database's files so that the database can be searched by keyword and whatever more advanced approaches are offered, and the page will be found if your search matches its content.</a:t>
            </a:r>
          </a:p>
          <a:p>
            <a:r>
              <a:rPr lang="en-US" dirty="0"/>
              <a:t>Many web pages are excluded from most search engines by policy. The contents of most of the searchable databases mounted on the web, such as </a:t>
            </a:r>
            <a:r>
              <a:rPr lang="en-US" dirty="0">
                <a:hlinkClick r:id="rId3"/>
              </a:rPr>
              <a:t>library catalogs</a:t>
            </a:r>
            <a:r>
              <a:rPr lang="en-US" dirty="0"/>
              <a:t> and </a:t>
            </a:r>
            <a:r>
              <a:rPr lang="en-US" dirty="0">
                <a:hlinkClick r:id="rId4"/>
              </a:rPr>
              <a:t>article databases</a:t>
            </a:r>
            <a:r>
              <a:rPr lang="en-US" dirty="0"/>
              <a:t>, are excluded because search engine spiders cannot access them. All this material is referred to as the "</a:t>
            </a:r>
            <a:r>
              <a:rPr lang="en-US" dirty="0">
                <a:hlinkClick r:id="rId5" action="ppaction://hlinkfile"/>
              </a:rPr>
              <a:t>Invisible Web</a:t>
            </a:r>
            <a:r>
              <a:rPr lang="en-US" dirty="0"/>
              <a:t>" -- what you don't see in search engine results.</a:t>
            </a: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381000" y="381000"/>
            <a:ext cx="7772400" cy="1470025"/>
          </a:xfrm>
        </p:spPr>
        <p:style>
          <a:lnRef idx="3">
            <a:schemeClr val="lt1"/>
          </a:lnRef>
          <a:fillRef idx="1">
            <a:schemeClr val="dk1"/>
          </a:fillRef>
          <a:effectRef idx="1">
            <a:schemeClr val="dk1"/>
          </a:effectRef>
          <a:fontRef idx="minor">
            <a:schemeClr val="lt1"/>
          </a:fontRef>
        </p:style>
        <p:txBody>
          <a:bodyPr/>
          <a:lstStyle/>
          <a:p>
            <a:r>
              <a:rPr lang="en-US" dirty="0" smtClean="0"/>
              <a:t>Examples of Search Engines</a:t>
            </a:r>
            <a:endParaRPr lang="en-US" dirty="0"/>
          </a:p>
        </p:txBody>
      </p:sp>
      <p:sp>
        <p:nvSpPr>
          <p:cNvPr id="3" name="Subtitle 2"/>
          <p:cNvSpPr>
            <a:spLocks noGrp="1"/>
          </p:cNvSpPr>
          <p:nvPr>
            <p:ph type="subTitle" idx="1"/>
          </p:nvPr>
        </p:nvSpPr>
        <p:spPr>
          <a:xfrm>
            <a:off x="152400" y="2133600"/>
            <a:ext cx="8610600" cy="4495800"/>
          </a:xfrm>
        </p:spPr>
        <p:txBody>
          <a:bodyPr/>
          <a:lstStyle/>
          <a:p>
            <a:pPr algn="l"/>
            <a:r>
              <a:rPr lang="en-US" dirty="0" smtClean="0">
                <a:hlinkClick r:id="rId2"/>
              </a:rPr>
              <a:t>www.google.com</a:t>
            </a:r>
            <a:endParaRPr lang="en-US" dirty="0" smtClean="0"/>
          </a:p>
          <a:p>
            <a:pPr algn="l"/>
            <a:r>
              <a:rPr lang="en-US" dirty="0" smtClean="0">
                <a:hlinkClick r:id="rId3"/>
              </a:rPr>
              <a:t>www.viewzi.com</a:t>
            </a:r>
            <a:endParaRPr lang="en-US" dirty="0" smtClean="0"/>
          </a:p>
          <a:p>
            <a:pPr algn="l"/>
            <a:r>
              <a:rPr lang="en-US" dirty="0" smtClean="0">
                <a:hlinkClick r:id="rId4"/>
              </a:rPr>
              <a:t>www.altavista.com</a:t>
            </a:r>
            <a:endParaRPr lang="en-US" dirty="0" smtClean="0"/>
          </a:p>
          <a:p>
            <a:pPr algn="l"/>
            <a:r>
              <a:rPr lang="en-US" dirty="0" smtClean="0">
                <a:hlinkClick r:id="rId5"/>
              </a:rPr>
              <a:t>www.yahoo.com</a:t>
            </a:r>
            <a:endParaRPr lang="en-US" dirty="0" smtClean="0"/>
          </a:p>
          <a:p>
            <a:pPr algn="l"/>
            <a:r>
              <a:rPr lang="en-US" dirty="0" smtClean="0">
                <a:hlinkClick r:id="rId6"/>
              </a:rPr>
              <a:t>www.dogpile.com</a:t>
            </a:r>
            <a:endParaRPr lang="en-US" dirty="0" smtClean="0"/>
          </a:p>
          <a:p>
            <a:pPr algn="l"/>
            <a:r>
              <a:rPr lang="en-US" dirty="0" smtClean="0">
                <a:hlinkClick r:id="rId7"/>
              </a:rPr>
              <a:t>www.webcrawler.com</a:t>
            </a:r>
            <a:endParaRPr lang="en-US" dirty="0" smtClean="0"/>
          </a:p>
          <a:p>
            <a:pPr algn="l"/>
            <a:r>
              <a:rPr lang="en-US" b="1" dirty="0" smtClean="0">
                <a:hlinkClick r:id="rId8"/>
              </a:rPr>
              <a:t>www.askkids.com</a:t>
            </a:r>
            <a:endParaRPr lang="en-US" b="1" dirty="0" smtClean="0"/>
          </a:p>
          <a:p>
            <a:pPr algn="l"/>
            <a:endParaRPr lang="en-US" dirty="0" smtClean="0"/>
          </a:p>
          <a:p>
            <a:pPr algn="l"/>
            <a:endParaRPr lang="en-US"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ctrTitle"/>
          </p:nvPr>
        </p:nvSpPr>
        <p:spPr>
          <a:xfrm>
            <a:off x="762000" y="228600"/>
            <a:ext cx="7772400" cy="1470025"/>
          </a:xfrm>
        </p:spPr>
        <p:style>
          <a:lnRef idx="0">
            <a:schemeClr val="accent5"/>
          </a:lnRef>
          <a:fillRef idx="3">
            <a:schemeClr val="accent5"/>
          </a:fillRef>
          <a:effectRef idx="3">
            <a:schemeClr val="accent5"/>
          </a:effectRef>
          <a:fontRef idx="minor">
            <a:schemeClr val="lt1"/>
          </a:fontRef>
        </p:style>
        <p:txBody>
          <a:bodyPr>
            <a:normAutofit/>
          </a:bodyPr>
          <a:lstStyle/>
          <a:p>
            <a:r>
              <a:rPr lang="en-GB" sz="6000" b="1" dirty="0"/>
              <a:t>Subject Directories </a:t>
            </a:r>
            <a:endParaRPr lang="en-US" sz="6000" b="1" dirty="0"/>
          </a:p>
        </p:txBody>
      </p:sp>
      <p:sp>
        <p:nvSpPr>
          <p:cNvPr id="1025" name="Rectangle 1"/>
          <p:cNvSpPr>
            <a:spLocks noGrp="1" noChangeArrowheads="1"/>
          </p:cNvSpPr>
          <p:nvPr>
            <p:ph type="subTitle" idx="1"/>
          </p:nvPr>
        </p:nvSpPr>
        <p:spPr bwMode="auto">
          <a:xfrm>
            <a:off x="228600" y="2590800"/>
            <a:ext cx="8686801" cy="3754874"/>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tabLst/>
            </a:pPr>
            <a:r>
              <a:rPr kumimoji="0" lang="en-029" sz="2000" b="1" i="0" u="none" strike="noStrike" cap="none" normalizeH="0" baseline="0" dirty="0" smtClean="0">
                <a:ln>
                  <a:noFill/>
                </a:ln>
                <a:solidFill>
                  <a:schemeClr val="tx1"/>
                </a:solidFill>
                <a:effectLst/>
                <a:latin typeface="Century Schoolbook" pitchFamily="18" charset="0"/>
                <a:ea typeface="Calibri" pitchFamily="34" charset="0"/>
                <a:cs typeface="Times New Roman" pitchFamily="18" charset="0"/>
              </a:rPr>
              <a:t>A subject directory is a catalogue of websites organized by humans.</a:t>
            </a:r>
            <a:endParaRPr kumimoji="0" lang="en-US" sz="2000" b="1" i="0" u="none" strike="noStrike" cap="none" normalizeH="0" baseline="0" dirty="0" smtClean="0">
              <a:ln>
                <a:noFill/>
              </a:ln>
              <a:solidFill>
                <a:schemeClr val="tx1"/>
              </a:solidFill>
              <a:effectLst/>
              <a:latin typeface="Arial" pitchFamily="34" charset="0"/>
              <a:cs typeface="Arial"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endParaRPr lang="en-029" sz="1800" dirty="0">
              <a:solidFill>
                <a:schemeClr val="tx1"/>
              </a:solidFill>
              <a:latin typeface="Century Schoolbook" pitchFamily="18" charset="0"/>
              <a:cs typeface="Times New Roman" pitchFamily="18" charset="0"/>
            </a:endParaRPr>
          </a:p>
          <a:p>
            <a:pPr marL="0" marR="0" lvl="0" indent="0" algn="l" defTabSz="914400" rtl="0" eaLnBrk="0" fontAlgn="base" latinLnBrk="0" hangingPunct="0">
              <a:lnSpc>
                <a:spcPct val="100000"/>
              </a:lnSpc>
              <a:spcBef>
                <a:spcPct val="0"/>
              </a:spcBef>
              <a:spcAft>
                <a:spcPct val="0"/>
              </a:spcAft>
              <a:buClrTx/>
              <a:buSzTx/>
              <a:buFontTx/>
              <a:buNone/>
              <a:tabLst/>
            </a:pPr>
            <a:endParaRPr kumimoji="0" lang="en-US" sz="1800" b="0" i="0" u="none" strike="noStrike" cap="none" normalizeH="0" baseline="0" dirty="0" smtClean="0">
              <a:ln>
                <a:noFill/>
              </a:ln>
              <a:solidFill>
                <a:schemeClr val="tx1"/>
              </a:solidFill>
              <a:effectLst/>
              <a:latin typeface="Arial" pitchFamily="34" charset="0"/>
              <a:cs typeface="Arial"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029" sz="1800" b="0" i="0" u="none" strike="noStrike" cap="none" normalizeH="0" baseline="0" dirty="0" smtClean="0">
                <a:ln>
                  <a:noFill/>
                </a:ln>
                <a:solidFill>
                  <a:schemeClr val="tx1"/>
                </a:solidFill>
                <a:effectLst/>
                <a:latin typeface="Century Schoolbook" pitchFamily="18" charset="0"/>
                <a:ea typeface="Calibri" pitchFamily="34" charset="0"/>
                <a:cs typeface="Times New Roman" pitchFamily="18" charset="0"/>
              </a:rPr>
              <a:t>Librarians' Internet </a:t>
            </a:r>
            <a:r>
              <a:rPr kumimoji="0" lang="en-029" sz="1800" b="0" i="0" u="none" strike="noStrike" cap="none" normalizeH="0" baseline="0" dirty="0" err="1" smtClean="0">
                <a:ln>
                  <a:noFill/>
                </a:ln>
                <a:solidFill>
                  <a:schemeClr val="tx1"/>
                </a:solidFill>
                <a:effectLst/>
                <a:latin typeface="Century Schoolbook" pitchFamily="18" charset="0"/>
                <a:ea typeface="Calibri" pitchFamily="34" charset="0"/>
                <a:cs typeface="Times New Roman" pitchFamily="18" charset="0"/>
              </a:rPr>
              <a:t>Indhgex</a:t>
            </a:r>
            <a:r>
              <a:rPr kumimoji="0" lang="en-029" sz="1800" b="0" i="0" u="none" strike="noStrike" cap="none" normalizeH="0" baseline="0" dirty="0" smtClean="0">
                <a:ln>
                  <a:noFill/>
                </a:ln>
                <a:solidFill>
                  <a:schemeClr val="tx1"/>
                </a:solidFill>
                <a:effectLst/>
                <a:latin typeface="Century Schoolbook" pitchFamily="18" charset="0"/>
                <a:ea typeface="Calibri" pitchFamily="34" charset="0"/>
                <a:cs typeface="Times New Roman" pitchFamily="18" charset="0"/>
              </a:rPr>
              <a:t> 	</a:t>
            </a:r>
            <a:r>
              <a:rPr kumimoji="0" lang="en-029" sz="1800" b="0" i="0" u="none" strike="noStrike" cap="none" normalizeH="0" baseline="0" dirty="0" smtClean="0">
                <a:ln>
                  <a:noFill/>
                </a:ln>
                <a:solidFill>
                  <a:schemeClr val="tx1"/>
                </a:solidFill>
                <a:effectLst/>
                <a:latin typeface="Century Schoolbook" pitchFamily="18" charset="0"/>
                <a:ea typeface="Calibri" pitchFamily="34" charset="0"/>
                <a:cs typeface="Times New Roman" pitchFamily="18" charset="0"/>
                <a:hlinkClick r:id="rId2"/>
              </a:rPr>
              <a:t>www.lii.org</a:t>
            </a:r>
            <a:r>
              <a:rPr kumimoji="0" lang="en-029" sz="1800" b="0" i="0" u="none" strike="noStrike" cap="none" normalizeH="0" baseline="0" dirty="0" smtClean="0">
                <a:ln>
                  <a:noFill/>
                </a:ln>
                <a:solidFill>
                  <a:schemeClr val="tx1"/>
                </a:solidFill>
                <a:effectLst/>
                <a:latin typeface="Century Schoolbook" pitchFamily="18" charset="0"/>
                <a:ea typeface="Calibri" pitchFamily="34" charset="0"/>
                <a:cs typeface="Times New Roman" pitchFamily="18" charset="0"/>
              </a:rPr>
              <a:t/>
            </a:r>
            <a:br>
              <a:rPr kumimoji="0" lang="en-029" sz="1800" b="0" i="0" u="none" strike="noStrike" cap="none" normalizeH="0" baseline="0" dirty="0" smtClean="0">
                <a:ln>
                  <a:noFill/>
                </a:ln>
                <a:solidFill>
                  <a:schemeClr val="tx1"/>
                </a:solidFill>
                <a:effectLst/>
                <a:latin typeface="Century Schoolbook" pitchFamily="18" charset="0"/>
                <a:ea typeface="Calibri" pitchFamily="34" charset="0"/>
                <a:cs typeface="Times New Roman" pitchFamily="18" charset="0"/>
              </a:rPr>
            </a:br>
            <a:r>
              <a:rPr kumimoji="0" lang="en-029" sz="1800" b="0" i="0" u="none" strike="noStrike" cap="none" normalizeH="0" baseline="0" dirty="0" err="1" smtClean="0">
                <a:ln>
                  <a:noFill/>
                </a:ln>
                <a:solidFill>
                  <a:schemeClr val="tx1"/>
                </a:solidFill>
                <a:effectLst/>
                <a:latin typeface="Century Schoolbook" pitchFamily="18" charset="0"/>
                <a:ea typeface="Calibri" pitchFamily="34" charset="0"/>
                <a:cs typeface="Times New Roman" pitchFamily="18" charset="0"/>
              </a:rPr>
              <a:t>Infomine</a:t>
            </a:r>
            <a:r>
              <a:rPr kumimoji="0" lang="en-029" sz="1800" b="0" i="0" u="none" strike="noStrike" cap="none" normalizeH="0" baseline="0" dirty="0" smtClean="0">
                <a:ln>
                  <a:noFill/>
                </a:ln>
                <a:solidFill>
                  <a:schemeClr val="tx1"/>
                </a:solidFill>
                <a:effectLst/>
                <a:latin typeface="Century Schoolbook" pitchFamily="18" charset="0"/>
                <a:ea typeface="Calibri" pitchFamily="34" charset="0"/>
                <a:cs typeface="Times New Roman" pitchFamily="18" charset="0"/>
              </a:rPr>
              <a:t> 			</a:t>
            </a:r>
            <a:r>
              <a:rPr kumimoji="0" lang="en-029" sz="1800" b="0" i="0" u="none" strike="noStrike" cap="none" normalizeH="0" baseline="0" dirty="0" smtClean="0">
                <a:ln>
                  <a:noFill/>
                </a:ln>
                <a:solidFill>
                  <a:schemeClr val="tx1"/>
                </a:solidFill>
                <a:effectLst/>
                <a:latin typeface="Century Schoolbook" pitchFamily="18" charset="0"/>
                <a:ea typeface="Calibri" pitchFamily="34" charset="0"/>
                <a:cs typeface="Times New Roman" pitchFamily="18" charset="0"/>
                <a:hlinkClick r:id="rId3"/>
              </a:rPr>
              <a:t>infomine.ucr.edu</a:t>
            </a:r>
            <a:r>
              <a:rPr kumimoji="0" lang="en-029" sz="1800" b="0" i="0" u="none" strike="noStrike" cap="none" normalizeH="0" baseline="0" dirty="0" smtClean="0">
                <a:ln>
                  <a:noFill/>
                </a:ln>
                <a:solidFill>
                  <a:schemeClr val="tx1"/>
                </a:solidFill>
                <a:effectLst/>
                <a:latin typeface="Century Schoolbook" pitchFamily="18" charset="0"/>
                <a:ea typeface="Calibri" pitchFamily="34" charset="0"/>
                <a:cs typeface="Times New Roman" pitchFamily="18" charset="0"/>
              </a:rPr>
              <a:t/>
            </a:r>
            <a:br>
              <a:rPr kumimoji="0" lang="en-029" sz="1800" b="0" i="0" u="none" strike="noStrike" cap="none" normalizeH="0" baseline="0" dirty="0" smtClean="0">
                <a:ln>
                  <a:noFill/>
                </a:ln>
                <a:solidFill>
                  <a:schemeClr val="tx1"/>
                </a:solidFill>
                <a:effectLst/>
                <a:latin typeface="Century Schoolbook" pitchFamily="18" charset="0"/>
                <a:ea typeface="Calibri" pitchFamily="34" charset="0"/>
                <a:cs typeface="Times New Roman" pitchFamily="18" charset="0"/>
              </a:rPr>
            </a:br>
            <a:r>
              <a:rPr kumimoji="0" lang="en-029" sz="1800" b="0" i="0" u="none" strike="noStrike" cap="none" normalizeH="0" baseline="0" dirty="0" smtClean="0">
                <a:ln>
                  <a:noFill/>
                </a:ln>
                <a:solidFill>
                  <a:schemeClr val="tx1"/>
                </a:solidFill>
                <a:effectLst/>
                <a:latin typeface="Century Schoolbook" pitchFamily="18" charset="0"/>
                <a:ea typeface="Calibri" pitchFamily="34" charset="0"/>
                <a:cs typeface="Times New Roman" pitchFamily="18" charset="0"/>
              </a:rPr>
              <a:t>About.com 			</a:t>
            </a:r>
            <a:r>
              <a:rPr kumimoji="0" lang="en-029" sz="1800" b="0" i="0" u="none" strike="noStrike" cap="none" normalizeH="0" baseline="0" dirty="0" smtClean="0">
                <a:ln>
                  <a:noFill/>
                </a:ln>
                <a:solidFill>
                  <a:schemeClr val="tx1"/>
                </a:solidFill>
                <a:effectLst/>
                <a:latin typeface="Century Schoolbook" pitchFamily="18" charset="0"/>
                <a:ea typeface="Calibri" pitchFamily="34" charset="0"/>
                <a:cs typeface="Times New Roman" pitchFamily="18" charset="0"/>
                <a:hlinkClick r:id="rId4"/>
              </a:rPr>
              <a:t>www.about.com</a:t>
            </a:r>
            <a:r>
              <a:rPr kumimoji="0" lang="en-029" sz="1800" b="0" i="0" u="none" strike="noStrike" cap="none" normalizeH="0" baseline="0" dirty="0" smtClean="0">
                <a:ln>
                  <a:noFill/>
                </a:ln>
                <a:solidFill>
                  <a:schemeClr val="tx1"/>
                </a:solidFill>
                <a:effectLst/>
                <a:latin typeface="Century Schoolbook" pitchFamily="18" charset="0"/>
                <a:ea typeface="Calibri" pitchFamily="34" charset="0"/>
                <a:cs typeface="Times New Roman" pitchFamily="18" charset="0"/>
              </a:rPr>
              <a:t> </a:t>
            </a:r>
            <a:endParaRPr kumimoji="0" lang="en-US" sz="1800" b="0" i="0" u="none" strike="noStrike" cap="none" normalizeH="0" baseline="0" dirty="0" smtClean="0">
              <a:ln>
                <a:noFill/>
              </a:ln>
              <a:solidFill>
                <a:schemeClr val="tx1"/>
              </a:solidFill>
              <a:effectLst/>
              <a:latin typeface="Arial" pitchFamily="34" charset="0"/>
              <a:cs typeface="Arial"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029" sz="1800" b="0" i="0" u="none" strike="noStrike" cap="none" normalizeH="0" baseline="0" dirty="0" smtClean="0">
                <a:ln>
                  <a:noFill/>
                </a:ln>
                <a:solidFill>
                  <a:schemeClr val="tx1"/>
                </a:solidFill>
                <a:effectLst/>
                <a:latin typeface="Century Schoolbook" pitchFamily="18" charset="0"/>
                <a:ea typeface="Calibri" pitchFamily="34" charset="0"/>
                <a:cs typeface="Times New Roman" pitchFamily="18" charset="0"/>
              </a:rPr>
              <a:t>Google Directory 		</a:t>
            </a:r>
            <a:r>
              <a:rPr kumimoji="0" lang="en-029" sz="1800" b="0" i="0" u="none" strike="noStrike" cap="none" normalizeH="0" baseline="0" dirty="0" smtClean="0">
                <a:ln>
                  <a:noFill/>
                </a:ln>
                <a:solidFill>
                  <a:schemeClr val="tx1"/>
                </a:solidFill>
                <a:effectLst/>
                <a:latin typeface="Century Schoolbook" pitchFamily="18" charset="0"/>
                <a:ea typeface="Calibri" pitchFamily="34" charset="0"/>
                <a:cs typeface="Times New Roman" pitchFamily="18" charset="0"/>
                <a:hlinkClick r:id="rId5"/>
              </a:rPr>
              <a:t>directory.google.com</a:t>
            </a:r>
            <a:r>
              <a:rPr kumimoji="0" lang="en-029" sz="1800" b="0" i="0" u="none" strike="noStrike" cap="none" normalizeH="0" baseline="0" dirty="0" smtClean="0">
                <a:ln>
                  <a:noFill/>
                </a:ln>
                <a:solidFill>
                  <a:schemeClr val="tx1"/>
                </a:solidFill>
                <a:effectLst/>
                <a:latin typeface="Century Schoolbook" pitchFamily="18" charset="0"/>
                <a:ea typeface="Calibri" pitchFamily="34" charset="0"/>
                <a:cs typeface="Times New Roman" pitchFamily="18" charset="0"/>
              </a:rPr>
              <a:t/>
            </a:r>
            <a:br>
              <a:rPr kumimoji="0" lang="en-029" sz="1800" b="0" i="0" u="none" strike="noStrike" cap="none" normalizeH="0" baseline="0" dirty="0" smtClean="0">
                <a:ln>
                  <a:noFill/>
                </a:ln>
                <a:solidFill>
                  <a:schemeClr val="tx1"/>
                </a:solidFill>
                <a:effectLst/>
                <a:latin typeface="Century Schoolbook" pitchFamily="18" charset="0"/>
                <a:ea typeface="Calibri" pitchFamily="34" charset="0"/>
                <a:cs typeface="Times New Roman" pitchFamily="18" charset="0"/>
              </a:rPr>
            </a:br>
            <a:r>
              <a:rPr kumimoji="0" lang="en-029" sz="1800" b="0" i="0" u="none" strike="noStrike" cap="none" normalizeH="0" baseline="0" dirty="0" smtClean="0">
                <a:ln>
                  <a:noFill/>
                </a:ln>
                <a:solidFill>
                  <a:schemeClr val="tx1"/>
                </a:solidFill>
                <a:effectLst/>
                <a:latin typeface="Century Schoolbook" pitchFamily="18" charset="0"/>
                <a:ea typeface="Calibri" pitchFamily="34" charset="0"/>
                <a:cs typeface="Times New Roman" pitchFamily="18" charset="0"/>
              </a:rPr>
              <a:t>Yahoo! 			              </a:t>
            </a:r>
            <a:r>
              <a:rPr kumimoji="0" lang="en-029" sz="1800" b="0" i="0" u="none" strike="noStrike" cap="none" normalizeH="0" baseline="0" dirty="0" smtClean="0">
                <a:ln>
                  <a:noFill/>
                </a:ln>
                <a:solidFill>
                  <a:schemeClr val="tx1"/>
                </a:solidFill>
                <a:effectLst/>
                <a:latin typeface="Century Schoolbook" pitchFamily="18" charset="0"/>
                <a:ea typeface="Calibri" pitchFamily="34" charset="0"/>
                <a:cs typeface="Times New Roman" pitchFamily="18" charset="0"/>
                <a:hlinkClick r:id="rId6"/>
              </a:rPr>
              <a:t>dir.yahoo.com</a:t>
            </a:r>
            <a:endParaRPr kumimoji="0" lang="en-US" sz="1800" b="0" i="0" u="none" strike="noStrike" cap="none" normalizeH="0" baseline="0" dirty="0" smtClean="0">
              <a:ln>
                <a:noFill/>
              </a:ln>
              <a:solidFill>
                <a:schemeClr val="tx1"/>
              </a:solidFill>
              <a:effectLst/>
              <a:latin typeface="Arial" pitchFamily="34" charset="0"/>
              <a:cs typeface="Arial"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029" sz="1800" b="0" i="0" u="none" strike="noStrike" cap="none" normalizeH="0" baseline="0" dirty="0" err="1" smtClean="0">
                <a:ln>
                  <a:noFill/>
                </a:ln>
                <a:solidFill>
                  <a:schemeClr val="tx1"/>
                </a:solidFill>
                <a:effectLst/>
                <a:latin typeface="Century Schoolbook" pitchFamily="18" charset="0"/>
                <a:ea typeface="Calibri" pitchFamily="34" charset="0"/>
                <a:cs typeface="Times New Roman" pitchFamily="18" charset="0"/>
              </a:rPr>
              <a:t>Encyclopedias</a:t>
            </a:r>
            <a:r>
              <a:rPr kumimoji="0" lang="en-029" sz="1800" b="0" i="0" u="none" strike="noStrike" cap="none" normalizeH="0" baseline="0" dirty="0" smtClean="0">
                <a:ln>
                  <a:noFill/>
                </a:ln>
                <a:solidFill>
                  <a:schemeClr val="tx1"/>
                </a:solidFill>
                <a:effectLst/>
                <a:latin typeface="Century Schoolbook" pitchFamily="18" charset="0"/>
                <a:ea typeface="Calibri" pitchFamily="34" charset="0"/>
                <a:cs typeface="Times New Roman" pitchFamily="18" charset="0"/>
              </a:rPr>
              <a:t>: </a:t>
            </a:r>
            <a:endParaRPr kumimoji="0" lang="en-US" sz="1800" b="0" i="0" u="none" strike="noStrike" cap="none" normalizeH="0" baseline="0" dirty="0" smtClean="0">
              <a:ln>
                <a:noFill/>
              </a:ln>
              <a:solidFill>
                <a:schemeClr val="tx1"/>
              </a:solidFill>
              <a:effectLst/>
              <a:latin typeface="Arial" pitchFamily="34" charset="0"/>
              <a:cs typeface="Arial"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029" sz="1800" b="0" i="0" u="none" strike="noStrike" cap="none" normalizeH="0" baseline="0" dirty="0" smtClean="0">
                <a:ln>
                  <a:noFill/>
                </a:ln>
                <a:solidFill>
                  <a:schemeClr val="tx1"/>
                </a:solidFill>
                <a:effectLst/>
                <a:latin typeface="Century Schoolbook" pitchFamily="18" charset="0"/>
                <a:ea typeface="Calibri" pitchFamily="34" charset="0"/>
                <a:cs typeface="Times New Roman" pitchFamily="18" charset="0"/>
              </a:rPr>
              <a:t>Smithsonian Institute </a:t>
            </a:r>
            <a:r>
              <a:rPr kumimoji="0" lang="en-029" sz="1800" b="0" i="0" u="none" strike="noStrike" cap="none" normalizeH="0" baseline="0" dirty="0" smtClean="0">
                <a:ln>
                  <a:noFill/>
                </a:ln>
                <a:solidFill>
                  <a:schemeClr val="tx1"/>
                </a:solidFill>
                <a:effectLst/>
                <a:latin typeface="Century Schoolbook" pitchFamily="18" charset="0"/>
                <a:ea typeface="Calibri" pitchFamily="34" charset="0"/>
                <a:cs typeface="Times New Roman" pitchFamily="18" charset="0"/>
                <a:hlinkClick r:id="rId7"/>
              </a:rPr>
              <a:t>http://www.si.edu/</a:t>
            </a:r>
            <a:endParaRPr kumimoji="0" lang="en-US" sz="1800" b="0" i="0" u="none" strike="noStrike" cap="none" normalizeH="0" baseline="0" dirty="0" smtClean="0">
              <a:ln>
                <a:noFill/>
              </a:ln>
              <a:solidFill>
                <a:schemeClr val="tx1"/>
              </a:solidFill>
              <a:effectLst/>
              <a:latin typeface="Arial" pitchFamily="34" charset="0"/>
              <a:cs typeface="Arial"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029" sz="1800" b="0" i="0" u="none" strike="noStrike" cap="none" normalizeH="0" baseline="0" dirty="0" err="1" smtClean="0">
                <a:ln>
                  <a:noFill/>
                </a:ln>
                <a:solidFill>
                  <a:schemeClr val="tx1"/>
                </a:solidFill>
                <a:effectLst/>
                <a:latin typeface="Century Schoolbook" pitchFamily="18" charset="0"/>
                <a:ea typeface="Calibri" pitchFamily="34" charset="0"/>
                <a:cs typeface="Times New Roman" pitchFamily="18" charset="0"/>
              </a:rPr>
              <a:t>Encyclopedia</a:t>
            </a:r>
            <a:r>
              <a:rPr kumimoji="0" lang="en-029" sz="1800" b="0" i="0" u="none" strike="noStrike" cap="none" normalizeH="0" baseline="0" dirty="0" smtClean="0">
                <a:ln>
                  <a:noFill/>
                </a:ln>
                <a:solidFill>
                  <a:schemeClr val="tx1"/>
                </a:solidFill>
                <a:effectLst/>
                <a:latin typeface="Century Schoolbook" pitchFamily="18" charset="0"/>
                <a:ea typeface="Calibri" pitchFamily="34" charset="0"/>
                <a:cs typeface="Times New Roman" pitchFamily="18" charset="0"/>
              </a:rPr>
              <a:t> Article </a:t>
            </a:r>
            <a:r>
              <a:rPr kumimoji="0" lang="en-029" sz="1800" b="0" i="0" u="none" strike="noStrike" cap="none" normalizeH="0" baseline="0" dirty="0" err="1" smtClean="0">
                <a:ln>
                  <a:noFill/>
                </a:ln>
                <a:solidFill>
                  <a:schemeClr val="tx1"/>
                </a:solidFill>
                <a:effectLst/>
                <a:latin typeface="Century Schoolbook" pitchFamily="18" charset="0"/>
                <a:ea typeface="Calibri" pitchFamily="34" charset="0"/>
                <a:cs typeface="Times New Roman" pitchFamily="18" charset="0"/>
              </a:rPr>
              <a:t>Center</a:t>
            </a:r>
            <a:r>
              <a:rPr kumimoji="0" lang="en-029" sz="1800" b="0" i="0" u="none" strike="noStrike" cap="none" normalizeH="0" baseline="0" dirty="0" smtClean="0">
                <a:ln>
                  <a:noFill/>
                </a:ln>
                <a:solidFill>
                  <a:schemeClr val="tx1"/>
                </a:solidFill>
                <a:effectLst/>
                <a:latin typeface="Century Schoolbook" pitchFamily="18" charset="0"/>
                <a:ea typeface="Calibri" pitchFamily="34" charset="0"/>
                <a:cs typeface="Times New Roman" pitchFamily="18" charset="0"/>
              </a:rPr>
              <a:t> </a:t>
            </a:r>
            <a:r>
              <a:rPr kumimoji="0" lang="en-029" sz="1800" b="0" i="0" u="none" strike="noStrike" cap="none" normalizeH="0" baseline="0" dirty="0" smtClean="0">
                <a:ln>
                  <a:noFill/>
                </a:ln>
                <a:solidFill>
                  <a:schemeClr val="tx1"/>
                </a:solidFill>
                <a:effectLst/>
                <a:latin typeface="Century Schoolbook" pitchFamily="18" charset="0"/>
                <a:ea typeface="Calibri" pitchFamily="34" charset="0"/>
                <a:cs typeface="Times New Roman" pitchFamily="18" charset="0"/>
                <a:hlinkClick r:id="rId8"/>
              </a:rPr>
              <a:t>http://encarta.msn.com/artcenter_/browse.html</a:t>
            </a:r>
            <a:r>
              <a:rPr kumimoji="0" lang="en-029" sz="1800" b="0" i="0" u="none" strike="noStrike" cap="none" normalizeH="0" baseline="0" dirty="0" smtClean="0">
                <a:ln>
                  <a:noFill/>
                </a:ln>
                <a:solidFill>
                  <a:schemeClr val="tx1"/>
                </a:solidFill>
                <a:effectLst/>
                <a:latin typeface="Century Schoolbook" pitchFamily="18" charset="0"/>
                <a:ea typeface="Calibri" pitchFamily="34" charset="0"/>
                <a:cs typeface="Times New Roman" pitchFamily="18" charset="0"/>
              </a:rPr>
              <a:t> </a:t>
            </a:r>
            <a:endParaRPr kumimoji="0" lang="en-US" sz="1800" b="0" i="0" u="none" strike="noStrike" cap="none" normalizeH="0" baseline="0" dirty="0" smtClean="0">
              <a:ln>
                <a:noFill/>
              </a:ln>
              <a:solidFill>
                <a:schemeClr val="tx1"/>
              </a:solidFill>
              <a:effectLst/>
              <a:latin typeface="Arial" pitchFamily="34" charset="0"/>
              <a:cs typeface="Arial"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029" sz="1800" b="0" i="0" u="none" strike="noStrike" cap="none" normalizeH="0" baseline="0" dirty="0" smtClean="0">
                <a:ln>
                  <a:noFill/>
                </a:ln>
                <a:solidFill>
                  <a:schemeClr val="tx1"/>
                </a:solidFill>
                <a:effectLst/>
                <a:latin typeface="Century Schoolbook" pitchFamily="18" charset="0"/>
                <a:ea typeface="Calibri" pitchFamily="34" charset="0"/>
                <a:cs typeface="Times New Roman" pitchFamily="18" charset="0"/>
              </a:rPr>
              <a:t>Britannica Online </a:t>
            </a:r>
            <a:r>
              <a:rPr kumimoji="0" lang="en-029" sz="1800" b="0" i="0" u="none" strike="noStrike" cap="none" normalizeH="0" baseline="0" dirty="0" err="1" smtClean="0">
                <a:ln>
                  <a:noFill/>
                </a:ln>
                <a:solidFill>
                  <a:schemeClr val="tx1"/>
                </a:solidFill>
                <a:effectLst/>
                <a:latin typeface="Century Schoolbook" pitchFamily="18" charset="0"/>
                <a:ea typeface="Calibri" pitchFamily="34" charset="0"/>
                <a:cs typeface="Times New Roman" pitchFamily="18" charset="0"/>
              </a:rPr>
              <a:t>Encyclopedia</a:t>
            </a:r>
            <a:r>
              <a:rPr kumimoji="0" lang="en-029" sz="1800" b="0" i="0" u="none" strike="noStrike" cap="none" normalizeH="0" baseline="0" dirty="0" smtClean="0">
                <a:ln>
                  <a:noFill/>
                </a:ln>
                <a:solidFill>
                  <a:schemeClr val="tx1"/>
                </a:solidFill>
                <a:effectLst/>
                <a:latin typeface="Century Schoolbook" pitchFamily="18" charset="0"/>
                <a:ea typeface="Calibri" pitchFamily="34" charset="0"/>
                <a:cs typeface="Times New Roman" pitchFamily="18" charset="0"/>
              </a:rPr>
              <a:t> </a:t>
            </a:r>
            <a:r>
              <a:rPr kumimoji="0" lang="en-029" sz="1800" b="0" i="0" u="none" strike="noStrike" cap="none" normalizeH="0" baseline="0" dirty="0" smtClean="0">
                <a:ln>
                  <a:noFill/>
                </a:ln>
                <a:solidFill>
                  <a:schemeClr val="tx1"/>
                </a:solidFill>
                <a:effectLst/>
                <a:latin typeface="Century Schoolbook" pitchFamily="18" charset="0"/>
                <a:ea typeface="Calibri" pitchFamily="34" charset="0"/>
                <a:cs typeface="Times New Roman" pitchFamily="18" charset="0"/>
                <a:hlinkClick r:id="rId9"/>
              </a:rPr>
              <a:t>http://www.britannica.com/</a:t>
            </a:r>
            <a:r>
              <a:rPr kumimoji="0" lang="en-029" sz="1800" b="0" i="0" u="none" strike="noStrike" cap="none" normalizeH="0" baseline="0" dirty="0" smtClean="0">
                <a:ln>
                  <a:noFill/>
                </a:ln>
                <a:solidFill>
                  <a:schemeClr val="tx1"/>
                </a:solidFill>
                <a:effectLst/>
                <a:latin typeface="Century Schoolbook" pitchFamily="18" charset="0"/>
                <a:ea typeface="Calibri" pitchFamily="34" charset="0"/>
                <a:cs typeface="Times New Roman" pitchFamily="18" charset="0"/>
              </a:rPr>
              <a:t> </a:t>
            </a:r>
            <a:endParaRPr kumimoji="0" lang="en-029" sz="1800" b="0" i="0" u="none" strike="noStrike" cap="none" normalizeH="0" baseline="0" dirty="0" smtClean="0">
              <a:ln>
                <a:noFill/>
              </a:ln>
              <a:solidFill>
                <a:schemeClr val="tx1"/>
              </a:solidFill>
              <a:effectLst/>
              <a:latin typeface="Arial" pitchFamily="34" charset="0"/>
              <a:cs typeface="Arial" pitchFamily="34" charset="0"/>
            </a:endParaRP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ctrTitle"/>
          </p:nvPr>
        </p:nvSpPr>
        <p:spPr>
          <a:xfrm>
            <a:off x="762000" y="228600"/>
            <a:ext cx="7772400" cy="1470025"/>
          </a:xfrm>
        </p:spPr>
        <p:style>
          <a:lnRef idx="0">
            <a:schemeClr val="accent4"/>
          </a:lnRef>
          <a:fillRef idx="3">
            <a:schemeClr val="accent4"/>
          </a:fillRef>
          <a:effectRef idx="3">
            <a:schemeClr val="accent4"/>
          </a:effectRef>
          <a:fontRef idx="minor">
            <a:schemeClr val="lt1"/>
          </a:fontRef>
        </p:style>
        <p:txBody>
          <a:bodyPr>
            <a:normAutofit/>
          </a:bodyPr>
          <a:lstStyle/>
          <a:p>
            <a:r>
              <a:rPr lang="en-GB" sz="6000" b="1" dirty="0" smtClean="0"/>
              <a:t>Meta-Search Engines </a:t>
            </a:r>
            <a:endParaRPr lang="en-US" sz="6000" b="1" dirty="0"/>
          </a:p>
        </p:txBody>
      </p:sp>
      <p:sp>
        <p:nvSpPr>
          <p:cNvPr id="5" name="Subtitle 4"/>
          <p:cNvSpPr>
            <a:spLocks noGrp="1"/>
          </p:cNvSpPr>
          <p:nvPr>
            <p:ph type="subTitle" idx="1"/>
          </p:nvPr>
        </p:nvSpPr>
        <p:spPr>
          <a:xfrm>
            <a:off x="152400" y="1828800"/>
            <a:ext cx="8839200" cy="4648200"/>
          </a:xfrm>
        </p:spPr>
        <p:txBody>
          <a:bodyPr/>
          <a:lstStyle/>
          <a:p>
            <a:pPr lvl="0" algn="l"/>
            <a:r>
              <a:rPr lang="en-029" dirty="0" smtClean="0">
                <a:solidFill>
                  <a:schemeClr val="tx1"/>
                </a:solidFill>
              </a:rPr>
              <a:t>Search tools that transmit your search simultaneously to several individual search engines and their databases of web pages.</a:t>
            </a:r>
          </a:p>
          <a:p>
            <a:pPr lvl="0" algn="l"/>
            <a:endParaRPr lang="en-US" dirty="0" smtClean="0">
              <a:solidFill>
                <a:schemeClr val="tx1"/>
              </a:solidFill>
            </a:endParaRPr>
          </a:p>
          <a:p>
            <a:pPr lvl="0" algn="l">
              <a:buFont typeface="Arial" pitchFamily="34" charset="0"/>
              <a:buChar char="•"/>
            </a:pPr>
            <a:r>
              <a:rPr lang="en-029" dirty="0" err="1" smtClean="0">
                <a:solidFill>
                  <a:schemeClr val="tx1"/>
                </a:solidFill>
              </a:rPr>
              <a:t>Clusty</a:t>
            </a:r>
            <a:endParaRPr lang="en-US" dirty="0" smtClean="0">
              <a:solidFill>
                <a:schemeClr val="tx1"/>
              </a:solidFill>
            </a:endParaRPr>
          </a:p>
          <a:p>
            <a:pPr lvl="0" algn="l">
              <a:buFont typeface="Arial" pitchFamily="34" charset="0"/>
              <a:buChar char="•"/>
            </a:pPr>
            <a:r>
              <a:rPr lang="en-029" dirty="0" err="1" smtClean="0">
                <a:solidFill>
                  <a:schemeClr val="tx1"/>
                </a:solidFill>
              </a:rPr>
              <a:t>Dogpile</a:t>
            </a:r>
            <a:endParaRPr lang="en-US" dirty="0" smtClean="0">
              <a:solidFill>
                <a:schemeClr val="tx1"/>
              </a:solidFill>
            </a:endParaRPr>
          </a:p>
          <a:p>
            <a:pPr algn="l"/>
            <a:endParaRPr lang="en-US"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152400" y="2286000"/>
            <a:ext cx="7620000" cy="3352800"/>
          </a:xfrm>
        </p:spPr>
        <p:txBody>
          <a:bodyPr>
            <a:normAutofit/>
          </a:bodyPr>
          <a:lstStyle/>
          <a:p>
            <a:r>
              <a:rPr lang="en-GB" u="sng" dirty="0" smtClean="0">
                <a:hlinkClick r:id="rId2"/>
              </a:rPr>
              <a:t>http://www.mathplayground.com/MTV/mathtv01.html</a:t>
            </a:r>
            <a:endParaRPr lang="en-GB" u="sng" dirty="0" smtClean="0"/>
          </a:p>
          <a:p>
            <a:endParaRPr lang="en-GB" u="sng" dirty="0" smtClean="0"/>
          </a:p>
          <a:p>
            <a:pPr marL="0" lvl="1"/>
            <a:r>
              <a:rPr lang="en-GB" u="sng" dirty="0" smtClean="0">
                <a:hlinkClick r:id="rId3"/>
              </a:rPr>
              <a:t>http://jc-schools.net/tutorials/interact-math.htm</a:t>
            </a:r>
            <a:endParaRPr lang="en-US" sz="1800" dirty="0" smtClean="0"/>
          </a:p>
          <a:p>
            <a:endParaRPr lang="en-US" dirty="0"/>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98</TotalTime>
  <Words>201</Words>
  <Application>Microsoft Office PowerPoint</Application>
  <PresentationFormat>On-screen Show (4:3)</PresentationFormat>
  <Paragraphs>39</Paragraphs>
  <Slides>6</Slides>
  <Notes>0</Notes>
  <HiddenSlides>0</HiddenSlides>
  <MMClips>0</MMClips>
  <ScaleCrop>false</ScaleCrop>
  <HeadingPairs>
    <vt:vector size="4" baseType="variant">
      <vt:variant>
        <vt:lpstr>Theme</vt:lpstr>
      </vt:variant>
      <vt:variant>
        <vt:i4>1</vt:i4>
      </vt:variant>
      <vt:variant>
        <vt:lpstr>Slide Titles</vt:lpstr>
      </vt:variant>
      <vt:variant>
        <vt:i4>6</vt:i4>
      </vt:variant>
    </vt:vector>
  </HeadingPairs>
  <TitlesOfParts>
    <vt:vector size="7" baseType="lpstr">
      <vt:lpstr>Office Theme</vt:lpstr>
      <vt:lpstr>Search Engines </vt:lpstr>
      <vt:lpstr>Slide 2</vt:lpstr>
      <vt:lpstr>Examples of Search Engines</vt:lpstr>
      <vt:lpstr>Subject Directories </vt:lpstr>
      <vt:lpstr>Meta-Search Engines </vt:lpstr>
      <vt:lpstr>Slide 6</vt:lpstr>
    </vt:vector>
  </TitlesOfParts>
  <Company>Hewlett-Packard Company</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Search Engines </dc:title>
  <dc:creator>Shirlette</dc:creator>
  <cp:lastModifiedBy>Shirlette</cp:lastModifiedBy>
  <cp:revision>15</cp:revision>
  <dcterms:created xsi:type="dcterms:W3CDTF">2010-02-03T23:49:28Z</dcterms:created>
  <dcterms:modified xsi:type="dcterms:W3CDTF">2010-02-04T03:13:47Z</dcterms:modified>
</cp:coreProperties>
</file>