
<file path=[Content_Types].xml><?xml version="1.0" encoding="utf-8"?>
<Types xmlns="http://schemas.openxmlformats.org/package/2006/content-types">
  <Override PartName="/ppt/slides/slide5.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104" d="100"/>
          <a:sy n="104" d="100"/>
        </p:scale>
        <p:origin x="-174" y="-84"/>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08CA7B5C-A45B-4D5C-9435-86E3451761AB}" type="datetimeFigureOut">
              <a:rPr lang="en-US" smtClean="0"/>
              <a:pPr/>
              <a:t>6/21/2010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35CA6D0-F796-4A12-A65C-4DDB7624E072}"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8CA7B5C-A45B-4D5C-9435-86E3451761AB}" type="datetimeFigureOut">
              <a:rPr lang="en-US" smtClean="0"/>
              <a:pPr/>
              <a:t>6/21/2010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35CA6D0-F796-4A12-A65C-4DDB7624E072}"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8CA7B5C-A45B-4D5C-9435-86E3451761AB}" type="datetimeFigureOut">
              <a:rPr lang="en-US" smtClean="0"/>
              <a:pPr/>
              <a:t>6/21/2010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35CA6D0-F796-4A12-A65C-4DDB7624E072}"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8CA7B5C-A45B-4D5C-9435-86E3451761AB}" type="datetimeFigureOut">
              <a:rPr lang="en-US" smtClean="0"/>
              <a:pPr/>
              <a:t>6/21/2010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35CA6D0-F796-4A12-A65C-4DDB7624E072}"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8CA7B5C-A45B-4D5C-9435-86E3451761AB}" type="datetimeFigureOut">
              <a:rPr lang="en-US" smtClean="0"/>
              <a:pPr/>
              <a:t>6/21/2010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35CA6D0-F796-4A12-A65C-4DDB7624E072}"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08CA7B5C-A45B-4D5C-9435-86E3451761AB}" type="datetimeFigureOut">
              <a:rPr lang="en-US" smtClean="0"/>
              <a:pPr/>
              <a:t>6/21/2010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35CA6D0-F796-4A12-A65C-4DDB7624E072}"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08CA7B5C-A45B-4D5C-9435-86E3451761AB}" type="datetimeFigureOut">
              <a:rPr lang="en-US" smtClean="0"/>
              <a:pPr/>
              <a:t>6/21/2010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E35CA6D0-F796-4A12-A65C-4DDB7624E072}"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08CA7B5C-A45B-4D5C-9435-86E3451761AB}" type="datetimeFigureOut">
              <a:rPr lang="en-US" smtClean="0"/>
              <a:pPr/>
              <a:t>6/21/2010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E35CA6D0-F796-4A12-A65C-4DDB7624E072}"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8CA7B5C-A45B-4D5C-9435-86E3451761AB}" type="datetimeFigureOut">
              <a:rPr lang="en-US" smtClean="0"/>
              <a:pPr/>
              <a:t>6/21/2010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E35CA6D0-F796-4A12-A65C-4DDB7624E072}"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8CA7B5C-A45B-4D5C-9435-86E3451761AB}" type="datetimeFigureOut">
              <a:rPr lang="en-US" smtClean="0"/>
              <a:pPr/>
              <a:t>6/21/2010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35CA6D0-F796-4A12-A65C-4DDB7624E072}"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8CA7B5C-A45B-4D5C-9435-86E3451761AB}" type="datetimeFigureOut">
              <a:rPr lang="en-US" smtClean="0"/>
              <a:pPr/>
              <a:t>6/21/2010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35CA6D0-F796-4A12-A65C-4DDB7624E072}"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8CA7B5C-A45B-4D5C-9435-86E3451761AB}" type="datetimeFigureOut">
              <a:rPr lang="en-US" smtClean="0"/>
              <a:pPr/>
              <a:t>6/21/2010</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35CA6D0-F796-4A12-A65C-4DDB7624E072}"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09600" y="457200"/>
            <a:ext cx="7772400" cy="1470025"/>
          </a:xfrm>
        </p:spPr>
        <p:style>
          <a:lnRef idx="0">
            <a:schemeClr val="accent5"/>
          </a:lnRef>
          <a:fillRef idx="3">
            <a:schemeClr val="accent5"/>
          </a:fillRef>
          <a:effectRef idx="3">
            <a:schemeClr val="accent5"/>
          </a:effectRef>
          <a:fontRef idx="minor">
            <a:schemeClr val="lt1"/>
          </a:fontRef>
        </p:style>
        <p:txBody>
          <a:bodyPr/>
          <a:lstStyle/>
          <a:p>
            <a:r>
              <a:rPr lang="en-US" b="1" dirty="0" smtClean="0"/>
              <a:t>Synchronous Versus Asynchronous Communication</a:t>
            </a:r>
            <a:endParaRPr lang="en-US" b="1"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style>
          <a:lnRef idx="0">
            <a:schemeClr val="accent6"/>
          </a:lnRef>
          <a:fillRef idx="3">
            <a:schemeClr val="accent6"/>
          </a:fillRef>
          <a:effectRef idx="3">
            <a:schemeClr val="accent6"/>
          </a:effectRef>
          <a:fontRef idx="minor">
            <a:schemeClr val="lt1"/>
          </a:fontRef>
        </p:style>
        <p:txBody>
          <a:bodyPr>
            <a:normAutofit/>
          </a:bodyPr>
          <a:lstStyle/>
          <a:p>
            <a:r>
              <a:rPr lang="en-US" sz="5400" b="1" dirty="0" smtClean="0"/>
              <a:t>Synchronous Tools</a:t>
            </a:r>
            <a:endParaRPr lang="en-US" sz="5400" b="1" dirty="0"/>
          </a:p>
        </p:txBody>
      </p:sp>
      <p:sp>
        <p:nvSpPr>
          <p:cNvPr id="5" name="TextBox 4"/>
          <p:cNvSpPr txBox="1"/>
          <p:nvPr/>
        </p:nvSpPr>
        <p:spPr>
          <a:xfrm>
            <a:off x="381000" y="1981200"/>
            <a:ext cx="8382000" cy="4154984"/>
          </a:xfrm>
          <a:prstGeom prst="rect">
            <a:avLst/>
          </a:prstGeom>
          <a:noFill/>
        </p:spPr>
        <p:txBody>
          <a:bodyPr wrap="square" rtlCol="0">
            <a:spAutoFit/>
          </a:bodyPr>
          <a:lstStyle/>
          <a:p>
            <a:r>
              <a:rPr lang="en-US" sz="2400" dirty="0">
                <a:latin typeface="Berlin Sans FB" pitchFamily="34" charset="0"/>
              </a:rPr>
              <a:t>Synchronous tools enable real-time communication and collaboration in a "same time-different place" mode. These tools allow people to connect at a single point in time, at the same time. Synchronous tools possess the advantage of being able to engage people instantly and at the same point in time. The primary drawback of synchronous tools is that, by definition, they require same-time participation -different time zones and conflicting schedules can create communication challenges. In addition, they tend to be costly and may require significant bandwidth to be efficient.</a:t>
            </a:r>
          </a:p>
          <a:p>
            <a:endParaRPr lang="en-US" sz="2400" dirty="0">
              <a:latin typeface="Berlin Sans FB" pitchFamily="34" charset="0"/>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able 2"/>
          <p:cNvGraphicFramePr>
            <a:graphicFrameLocks noGrp="1"/>
          </p:cNvGraphicFramePr>
          <p:nvPr/>
        </p:nvGraphicFramePr>
        <p:xfrm>
          <a:off x="381000" y="228600"/>
          <a:ext cx="8610600" cy="6477000"/>
        </p:xfrm>
        <a:graphic>
          <a:graphicData uri="http://schemas.openxmlformats.org/drawingml/2006/table">
            <a:tbl>
              <a:tblPr/>
              <a:tblGrid>
                <a:gridCol w="1722120"/>
                <a:gridCol w="3444240"/>
                <a:gridCol w="3444240"/>
              </a:tblGrid>
              <a:tr h="453234">
                <a:tc>
                  <a:txBody>
                    <a:bodyPr/>
                    <a:lstStyle/>
                    <a:p>
                      <a:pPr marL="0" marR="0" algn="ctr">
                        <a:lnSpc>
                          <a:spcPct val="115000"/>
                        </a:lnSpc>
                        <a:spcBef>
                          <a:spcPts val="0"/>
                        </a:spcBef>
                        <a:spcAft>
                          <a:spcPts val="0"/>
                        </a:spcAft>
                      </a:pPr>
                      <a:r>
                        <a:rPr lang="en-US" sz="2000" b="1">
                          <a:solidFill>
                            <a:srgbClr val="333333"/>
                          </a:solidFill>
                          <a:latin typeface="Bodoni MT Black" pitchFamily="18" charset="0"/>
                          <a:ea typeface="Times New Roman"/>
                          <a:cs typeface="Times New Roman"/>
                        </a:rPr>
                        <a:t>Tool</a:t>
                      </a:r>
                      <a:endParaRPr lang="en-US" sz="2000" b="1">
                        <a:latin typeface="Bodoni MT Black" pitchFamily="18" charset="0"/>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solidFill>
                      <a:srgbClr val="EEEEEE"/>
                    </a:solidFill>
                  </a:tcPr>
                </a:tc>
                <a:tc>
                  <a:txBody>
                    <a:bodyPr/>
                    <a:lstStyle/>
                    <a:p>
                      <a:pPr marL="0" marR="0" algn="ctr">
                        <a:lnSpc>
                          <a:spcPct val="115000"/>
                        </a:lnSpc>
                        <a:spcBef>
                          <a:spcPts val="0"/>
                        </a:spcBef>
                        <a:spcAft>
                          <a:spcPts val="0"/>
                        </a:spcAft>
                      </a:pPr>
                      <a:r>
                        <a:rPr lang="en-US" sz="2000" b="1">
                          <a:solidFill>
                            <a:srgbClr val="333333"/>
                          </a:solidFill>
                          <a:latin typeface="Bodoni MT Black" pitchFamily="18" charset="0"/>
                          <a:ea typeface="Times New Roman"/>
                          <a:cs typeface="Times New Roman"/>
                        </a:rPr>
                        <a:t>Useful for</a:t>
                      </a:r>
                      <a:endParaRPr lang="en-US" sz="2000" b="1">
                        <a:latin typeface="Bodoni MT Black" pitchFamily="18" charset="0"/>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solidFill>
                      <a:srgbClr val="EEEEEE"/>
                    </a:solidFill>
                  </a:tcPr>
                </a:tc>
                <a:tc>
                  <a:txBody>
                    <a:bodyPr/>
                    <a:lstStyle/>
                    <a:p>
                      <a:pPr marL="0" marR="0" algn="ctr">
                        <a:lnSpc>
                          <a:spcPct val="115000"/>
                        </a:lnSpc>
                        <a:spcBef>
                          <a:spcPts val="0"/>
                        </a:spcBef>
                        <a:spcAft>
                          <a:spcPts val="0"/>
                        </a:spcAft>
                      </a:pPr>
                      <a:r>
                        <a:rPr lang="en-US" sz="2000" b="1" dirty="0">
                          <a:solidFill>
                            <a:srgbClr val="333333"/>
                          </a:solidFill>
                          <a:latin typeface="Bodoni MT Black" pitchFamily="18" charset="0"/>
                          <a:ea typeface="Times New Roman"/>
                          <a:cs typeface="Times New Roman"/>
                        </a:rPr>
                        <a:t>Drawbacks</a:t>
                      </a:r>
                      <a:endParaRPr lang="en-US" sz="2000" b="1" dirty="0">
                        <a:latin typeface="Bodoni MT Black" pitchFamily="18" charset="0"/>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solidFill>
                      <a:srgbClr val="EEEEEE"/>
                    </a:solidFill>
                  </a:tcPr>
                </a:tc>
              </a:tr>
              <a:tr h="809625">
                <a:tc>
                  <a:txBody>
                    <a:bodyPr/>
                    <a:lstStyle/>
                    <a:p>
                      <a:pPr marL="0" marR="0">
                        <a:lnSpc>
                          <a:spcPct val="115000"/>
                        </a:lnSpc>
                        <a:spcBef>
                          <a:spcPts val="0"/>
                        </a:spcBef>
                        <a:spcAft>
                          <a:spcPts val="0"/>
                        </a:spcAft>
                      </a:pPr>
                      <a:r>
                        <a:rPr lang="en-US" sz="1200" b="1">
                          <a:solidFill>
                            <a:srgbClr val="333333"/>
                          </a:solidFill>
                          <a:latin typeface="Arial"/>
                          <a:ea typeface="Times New Roman"/>
                          <a:cs typeface="Times New Roman"/>
                        </a:rPr>
                        <a:t>Audio conferencing</a:t>
                      </a:r>
                      <a:endParaRPr lang="en-US" sz="1100" b="1">
                        <a:latin typeface="Calibri"/>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200" b="1">
                          <a:solidFill>
                            <a:srgbClr val="333333"/>
                          </a:solidFill>
                          <a:latin typeface="Arial"/>
                          <a:ea typeface="Times New Roman"/>
                          <a:cs typeface="Times New Roman"/>
                        </a:rPr>
                        <a:t>Discussions and dialogue</a:t>
                      </a:r>
                      <a:endParaRPr lang="en-US" sz="1100" b="1">
                        <a:latin typeface="Calibri"/>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200" b="1">
                          <a:solidFill>
                            <a:srgbClr val="333333"/>
                          </a:solidFill>
                          <a:latin typeface="Arial"/>
                          <a:ea typeface="Times New Roman"/>
                          <a:cs typeface="Times New Roman"/>
                        </a:rPr>
                        <a:t>Cost, especially when international participation is involved</a:t>
                      </a:r>
                      <a:endParaRPr lang="en-US" sz="1100" b="1">
                        <a:latin typeface="Calibri"/>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r>
              <a:tr h="809625">
                <a:tc>
                  <a:txBody>
                    <a:bodyPr/>
                    <a:lstStyle/>
                    <a:p>
                      <a:pPr marL="0" marR="0">
                        <a:lnSpc>
                          <a:spcPct val="115000"/>
                        </a:lnSpc>
                        <a:spcBef>
                          <a:spcPts val="0"/>
                        </a:spcBef>
                        <a:spcAft>
                          <a:spcPts val="0"/>
                        </a:spcAft>
                      </a:pPr>
                      <a:r>
                        <a:rPr lang="en-US" sz="1200" b="1">
                          <a:solidFill>
                            <a:srgbClr val="333333"/>
                          </a:solidFill>
                          <a:latin typeface="Arial"/>
                          <a:ea typeface="Times New Roman"/>
                          <a:cs typeface="Times New Roman"/>
                        </a:rPr>
                        <a:t>Web conferencing</a:t>
                      </a:r>
                      <a:endParaRPr lang="en-US" sz="1100" b="1">
                        <a:latin typeface="Calibri"/>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200" b="1">
                          <a:solidFill>
                            <a:srgbClr val="333333"/>
                          </a:solidFill>
                          <a:latin typeface="Arial"/>
                          <a:ea typeface="Times New Roman"/>
                          <a:cs typeface="Times New Roman"/>
                        </a:rPr>
                        <a:t>Sharing presentations and information</a:t>
                      </a:r>
                      <a:endParaRPr lang="en-US" sz="1100" b="1">
                        <a:latin typeface="Calibri"/>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200" b="1">
                          <a:solidFill>
                            <a:srgbClr val="333333"/>
                          </a:solidFill>
                          <a:latin typeface="Arial"/>
                          <a:ea typeface="Times New Roman"/>
                          <a:cs typeface="Times New Roman"/>
                        </a:rPr>
                        <a:t>Cost, bandwidth; may also require audio conferencing to be useful</a:t>
                      </a:r>
                      <a:endParaRPr lang="en-US" sz="1100" b="1">
                        <a:latin typeface="Calibri"/>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r>
              <a:tr h="809625">
                <a:tc>
                  <a:txBody>
                    <a:bodyPr/>
                    <a:lstStyle/>
                    <a:p>
                      <a:pPr marL="0" marR="0">
                        <a:lnSpc>
                          <a:spcPct val="115000"/>
                        </a:lnSpc>
                        <a:spcBef>
                          <a:spcPts val="0"/>
                        </a:spcBef>
                        <a:spcAft>
                          <a:spcPts val="0"/>
                        </a:spcAft>
                      </a:pPr>
                      <a:r>
                        <a:rPr lang="en-US" sz="1200" b="1">
                          <a:solidFill>
                            <a:srgbClr val="333333"/>
                          </a:solidFill>
                          <a:latin typeface="Arial"/>
                          <a:ea typeface="Times New Roman"/>
                          <a:cs typeface="Times New Roman"/>
                        </a:rPr>
                        <a:t>Video conferencing</a:t>
                      </a:r>
                      <a:endParaRPr lang="en-US" sz="1100" b="1">
                        <a:latin typeface="Calibri"/>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200" b="1" dirty="0">
                          <a:solidFill>
                            <a:srgbClr val="333333"/>
                          </a:solidFill>
                          <a:latin typeface="Arial"/>
                          <a:ea typeface="Times New Roman"/>
                          <a:cs typeface="Times New Roman"/>
                        </a:rPr>
                        <a:t>In-depth discussions with higher-touch interactions</a:t>
                      </a:r>
                      <a:endParaRPr lang="en-US" sz="1100" b="1" dirty="0">
                        <a:latin typeface="Calibri"/>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200" b="1">
                          <a:solidFill>
                            <a:srgbClr val="333333"/>
                          </a:solidFill>
                          <a:latin typeface="Arial"/>
                          <a:ea typeface="Times New Roman"/>
                          <a:cs typeface="Times New Roman"/>
                        </a:rPr>
                        <a:t>Cost, limited availability of video conferencing systems</a:t>
                      </a:r>
                      <a:endParaRPr lang="en-US" sz="1100" b="1">
                        <a:latin typeface="Calibri"/>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r>
              <a:tr h="809625">
                <a:tc>
                  <a:txBody>
                    <a:bodyPr/>
                    <a:lstStyle/>
                    <a:p>
                      <a:pPr marL="0" marR="0">
                        <a:lnSpc>
                          <a:spcPct val="115000"/>
                        </a:lnSpc>
                        <a:spcBef>
                          <a:spcPts val="0"/>
                        </a:spcBef>
                        <a:spcAft>
                          <a:spcPts val="0"/>
                        </a:spcAft>
                      </a:pPr>
                      <a:r>
                        <a:rPr lang="en-US" sz="1200" b="1">
                          <a:solidFill>
                            <a:srgbClr val="333333"/>
                          </a:solidFill>
                          <a:latin typeface="Arial"/>
                          <a:ea typeface="Times New Roman"/>
                          <a:cs typeface="Times New Roman"/>
                        </a:rPr>
                        <a:t>Chat</a:t>
                      </a:r>
                      <a:endParaRPr lang="en-US" sz="1100" b="1">
                        <a:latin typeface="Calibri"/>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200" b="1">
                          <a:solidFill>
                            <a:srgbClr val="333333"/>
                          </a:solidFill>
                          <a:latin typeface="Arial"/>
                          <a:ea typeface="Times New Roman"/>
                          <a:cs typeface="Times New Roman"/>
                        </a:rPr>
                        <a:t>Information sharing of low-complexity issues</a:t>
                      </a:r>
                      <a:endParaRPr lang="en-US" sz="1100" b="1">
                        <a:latin typeface="Calibri"/>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200" b="1">
                          <a:solidFill>
                            <a:srgbClr val="333333"/>
                          </a:solidFill>
                          <a:latin typeface="Arial"/>
                          <a:ea typeface="Times New Roman"/>
                          <a:cs typeface="Times New Roman"/>
                        </a:rPr>
                        <a:t>Usually requires typing, "lower touch" experience</a:t>
                      </a:r>
                      <a:endParaRPr lang="en-US" sz="1100" b="1">
                        <a:latin typeface="Calibri"/>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r>
              <a:tr h="1166016">
                <a:tc>
                  <a:txBody>
                    <a:bodyPr/>
                    <a:lstStyle/>
                    <a:p>
                      <a:pPr marL="0" marR="0">
                        <a:lnSpc>
                          <a:spcPct val="115000"/>
                        </a:lnSpc>
                        <a:spcBef>
                          <a:spcPts val="0"/>
                        </a:spcBef>
                        <a:spcAft>
                          <a:spcPts val="0"/>
                        </a:spcAft>
                      </a:pPr>
                      <a:r>
                        <a:rPr lang="en-US" sz="1200" b="1">
                          <a:solidFill>
                            <a:srgbClr val="333333"/>
                          </a:solidFill>
                          <a:latin typeface="Arial"/>
                          <a:ea typeface="Times New Roman"/>
                          <a:cs typeface="Times New Roman"/>
                        </a:rPr>
                        <a:t>Instant messaging</a:t>
                      </a:r>
                      <a:endParaRPr lang="en-US" sz="1100" b="1">
                        <a:latin typeface="Calibri"/>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200" b="1">
                          <a:solidFill>
                            <a:srgbClr val="333333"/>
                          </a:solidFill>
                          <a:latin typeface="Arial"/>
                          <a:ea typeface="Times New Roman"/>
                          <a:cs typeface="Times New Roman"/>
                        </a:rPr>
                        <a:t>Ad hoc quick communications</a:t>
                      </a:r>
                      <a:endParaRPr lang="en-US" sz="1100" b="1">
                        <a:latin typeface="Calibri"/>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200" b="1">
                          <a:solidFill>
                            <a:srgbClr val="333333"/>
                          </a:solidFill>
                          <a:latin typeface="Arial"/>
                          <a:ea typeface="Times New Roman"/>
                          <a:cs typeface="Times New Roman"/>
                        </a:rPr>
                        <a:t>All users must use compatible system, usually best for 1:1 interactions</a:t>
                      </a:r>
                      <a:endParaRPr lang="en-US" sz="1100" b="1">
                        <a:latin typeface="Calibri"/>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r>
              <a:tr h="809625">
                <a:tc>
                  <a:txBody>
                    <a:bodyPr/>
                    <a:lstStyle/>
                    <a:p>
                      <a:pPr marL="0" marR="0">
                        <a:lnSpc>
                          <a:spcPct val="115000"/>
                        </a:lnSpc>
                        <a:spcBef>
                          <a:spcPts val="0"/>
                        </a:spcBef>
                        <a:spcAft>
                          <a:spcPts val="0"/>
                        </a:spcAft>
                      </a:pPr>
                      <a:r>
                        <a:rPr lang="en-US" sz="1200" b="1">
                          <a:solidFill>
                            <a:srgbClr val="333333"/>
                          </a:solidFill>
                          <a:latin typeface="Arial"/>
                          <a:ea typeface="Times New Roman"/>
                          <a:cs typeface="Times New Roman"/>
                        </a:rPr>
                        <a:t>White boarding</a:t>
                      </a:r>
                      <a:endParaRPr lang="en-US" sz="1100" b="1">
                        <a:latin typeface="Calibri"/>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200" b="1">
                          <a:solidFill>
                            <a:srgbClr val="333333"/>
                          </a:solidFill>
                          <a:latin typeface="Arial"/>
                          <a:ea typeface="Times New Roman"/>
                          <a:cs typeface="Times New Roman"/>
                        </a:rPr>
                        <a:t>Co-development of ideas</a:t>
                      </a:r>
                      <a:endParaRPr lang="en-US" sz="1100" b="1">
                        <a:latin typeface="Calibri"/>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200" b="1">
                          <a:solidFill>
                            <a:srgbClr val="333333"/>
                          </a:solidFill>
                          <a:latin typeface="Arial"/>
                          <a:ea typeface="Times New Roman"/>
                          <a:cs typeface="Times New Roman"/>
                        </a:rPr>
                        <a:t>Cost, bandwidth; may also require audio conferencing to be useful</a:t>
                      </a:r>
                      <a:endParaRPr lang="en-US" sz="1100" b="1">
                        <a:latin typeface="Calibri"/>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r>
              <a:tr h="809625">
                <a:tc>
                  <a:txBody>
                    <a:bodyPr/>
                    <a:lstStyle/>
                    <a:p>
                      <a:pPr marL="0" marR="0">
                        <a:lnSpc>
                          <a:spcPct val="115000"/>
                        </a:lnSpc>
                        <a:spcBef>
                          <a:spcPts val="0"/>
                        </a:spcBef>
                        <a:spcAft>
                          <a:spcPts val="0"/>
                        </a:spcAft>
                      </a:pPr>
                      <a:r>
                        <a:rPr lang="en-US" sz="1200" b="1">
                          <a:solidFill>
                            <a:srgbClr val="333333"/>
                          </a:solidFill>
                          <a:latin typeface="Arial"/>
                          <a:ea typeface="Times New Roman"/>
                          <a:cs typeface="Times New Roman"/>
                        </a:rPr>
                        <a:t>Application sharing</a:t>
                      </a:r>
                      <a:endParaRPr lang="en-US" sz="1100" b="1">
                        <a:latin typeface="Calibri"/>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200" b="1">
                          <a:solidFill>
                            <a:srgbClr val="333333"/>
                          </a:solidFill>
                          <a:latin typeface="Arial"/>
                          <a:ea typeface="Times New Roman"/>
                          <a:cs typeface="Times New Roman"/>
                        </a:rPr>
                        <a:t>Co-development of documents</a:t>
                      </a:r>
                      <a:endParaRPr lang="en-US" sz="1100" b="1">
                        <a:latin typeface="Calibri"/>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200" b="1" dirty="0">
                          <a:solidFill>
                            <a:srgbClr val="333333"/>
                          </a:solidFill>
                          <a:latin typeface="Arial"/>
                          <a:ea typeface="Times New Roman"/>
                          <a:cs typeface="Times New Roman"/>
                        </a:rPr>
                        <a:t>Cost, bandwidth; may also require audio conferencing to be useful</a:t>
                      </a:r>
                      <a:endParaRPr lang="en-US" sz="1100" b="1" dirty="0">
                        <a:latin typeface="Calibri"/>
                        <a:ea typeface="Calibri"/>
                        <a:cs typeface="Times New Roman"/>
                      </a:endParaRPr>
                    </a:p>
                  </a:txBody>
                  <a:tcPr marL="28575" marR="28575" marT="28575" marB="28575">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r>
            </a:tbl>
          </a:graphicData>
        </a:graphic>
      </p:graphicFrame>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style>
          <a:lnRef idx="0">
            <a:schemeClr val="accent6"/>
          </a:lnRef>
          <a:fillRef idx="3">
            <a:schemeClr val="accent6"/>
          </a:fillRef>
          <a:effectRef idx="3">
            <a:schemeClr val="accent6"/>
          </a:effectRef>
          <a:fontRef idx="minor">
            <a:schemeClr val="lt1"/>
          </a:fontRef>
        </p:style>
        <p:txBody>
          <a:bodyPr>
            <a:normAutofit/>
          </a:bodyPr>
          <a:lstStyle/>
          <a:p>
            <a:r>
              <a:rPr lang="en-US" sz="5400" b="1" dirty="0" smtClean="0"/>
              <a:t>Asynchronous Tools</a:t>
            </a:r>
            <a:endParaRPr lang="en-US" sz="5400" b="1" dirty="0"/>
          </a:p>
        </p:txBody>
      </p:sp>
      <p:sp>
        <p:nvSpPr>
          <p:cNvPr id="5" name="TextBox 4"/>
          <p:cNvSpPr txBox="1"/>
          <p:nvPr/>
        </p:nvSpPr>
        <p:spPr>
          <a:xfrm>
            <a:off x="381000" y="1600200"/>
            <a:ext cx="8382000" cy="4985980"/>
          </a:xfrm>
          <a:prstGeom prst="rect">
            <a:avLst/>
          </a:prstGeom>
          <a:noFill/>
        </p:spPr>
        <p:txBody>
          <a:bodyPr wrap="square" rtlCol="0">
            <a:spAutoFit/>
          </a:bodyPr>
          <a:lstStyle/>
          <a:p>
            <a:r>
              <a:rPr lang="en-US" sz="2000" dirty="0">
                <a:latin typeface="Berlin Sans FB Demi" pitchFamily="34" charset="0"/>
              </a:rPr>
              <a:t>Asynchronous tools enable communication and collaboration over a period of time through a "different time-different place" mode. These tools allow people to connect together at each person's own convenience and own schedule. Asynchronous tools are useful for sustaining dialogue and collaboration over a period of time and providing people with resources and information that are instantly accessible, day or night. Asynchronous tools possess the advantage of being able to involve people from multiple time zones. In addition, asynchronous tools are helpful in capturing the history of the interactions of a group, allowing for collective knowledge to be more easily shared and distributed. The primary drawback of asynchronous technologies is that they require some discipline to use when used for ongoing communities of practice (e.g., people typically must take the initiative to "login" to participate) and they may feel "impersonal" to those who prefer higher-touch synchronous technologies.</a:t>
            </a:r>
          </a:p>
          <a:p>
            <a:endParaRPr lang="en-US" dirty="0">
              <a:latin typeface="Berlin Sans FB Demi" pitchFamily="34" charset="0"/>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able 2"/>
          <p:cNvGraphicFramePr>
            <a:graphicFrameLocks noGrp="1"/>
          </p:cNvGraphicFramePr>
          <p:nvPr/>
        </p:nvGraphicFramePr>
        <p:xfrm>
          <a:off x="152398" y="152401"/>
          <a:ext cx="8839201" cy="6649305"/>
        </p:xfrm>
        <a:graphic>
          <a:graphicData uri="http://schemas.openxmlformats.org/drawingml/2006/table">
            <a:tbl>
              <a:tblPr/>
              <a:tblGrid>
                <a:gridCol w="1767839"/>
                <a:gridCol w="3535681"/>
                <a:gridCol w="3535681"/>
              </a:tblGrid>
              <a:tr h="220449">
                <a:tc>
                  <a:txBody>
                    <a:bodyPr/>
                    <a:lstStyle/>
                    <a:p>
                      <a:pPr marL="0" marR="0" algn="ctr">
                        <a:lnSpc>
                          <a:spcPct val="115000"/>
                        </a:lnSpc>
                        <a:spcBef>
                          <a:spcPts val="0"/>
                        </a:spcBef>
                        <a:spcAft>
                          <a:spcPts val="0"/>
                        </a:spcAft>
                      </a:pPr>
                      <a:r>
                        <a:rPr lang="en-US" sz="1400" b="1">
                          <a:solidFill>
                            <a:srgbClr val="333333"/>
                          </a:solidFill>
                          <a:latin typeface="Arial Black" pitchFamily="34" charset="0"/>
                          <a:ea typeface="Times New Roman"/>
                          <a:cs typeface="Times New Roman"/>
                        </a:rPr>
                        <a:t>Tool</a:t>
                      </a:r>
                      <a:endParaRPr lang="en-US" sz="1400" b="1">
                        <a:latin typeface="Arial Black" pitchFamily="34" charset="0"/>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solidFill>
                      <a:srgbClr val="EEEEEE"/>
                    </a:solidFill>
                  </a:tcPr>
                </a:tc>
                <a:tc>
                  <a:txBody>
                    <a:bodyPr/>
                    <a:lstStyle/>
                    <a:p>
                      <a:pPr marL="0" marR="0" algn="ctr">
                        <a:lnSpc>
                          <a:spcPct val="115000"/>
                        </a:lnSpc>
                        <a:spcBef>
                          <a:spcPts val="0"/>
                        </a:spcBef>
                        <a:spcAft>
                          <a:spcPts val="0"/>
                        </a:spcAft>
                      </a:pPr>
                      <a:r>
                        <a:rPr lang="en-US" sz="1400" b="1">
                          <a:solidFill>
                            <a:srgbClr val="333333"/>
                          </a:solidFill>
                          <a:latin typeface="Arial Black" pitchFamily="34" charset="0"/>
                          <a:ea typeface="Times New Roman"/>
                          <a:cs typeface="Times New Roman"/>
                        </a:rPr>
                        <a:t>Useful for</a:t>
                      </a:r>
                      <a:endParaRPr lang="en-US" sz="1400" b="1">
                        <a:latin typeface="Arial Black" pitchFamily="34" charset="0"/>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solidFill>
                      <a:srgbClr val="EEEEEE"/>
                    </a:solidFill>
                  </a:tcPr>
                </a:tc>
                <a:tc>
                  <a:txBody>
                    <a:bodyPr/>
                    <a:lstStyle/>
                    <a:p>
                      <a:pPr marL="0" marR="0" algn="ctr">
                        <a:lnSpc>
                          <a:spcPct val="115000"/>
                        </a:lnSpc>
                        <a:spcBef>
                          <a:spcPts val="0"/>
                        </a:spcBef>
                        <a:spcAft>
                          <a:spcPts val="0"/>
                        </a:spcAft>
                      </a:pPr>
                      <a:r>
                        <a:rPr lang="en-US" sz="1400" b="1" dirty="0">
                          <a:solidFill>
                            <a:srgbClr val="333333"/>
                          </a:solidFill>
                          <a:latin typeface="Arial Black" pitchFamily="34" charset="0"/>
                          <a:ea typeface="Times New Roman"/>
                          <a:cs typeface="Times New Roman"/>
                        </a:rPr>
                        <a:t>Drawbacks</a:t>
                      </a:r>
                      <a:endParaRPr lang="en-US" sz="1400" b="1" dirty="0">
                        <a:latin typeface="Arial Black" pitchFamily="34" charset="0"/>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solidFill>
                      <a:srgbClr val="EEEEEE"/>
                    </a:solidFill>
                  </a:tcPr>
                </a:tc>
              </a:tr>
              <a:tr h="393794">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Discussion boards</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Dialogue that takes place over a period of time</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May take longer to arrive at decisions or conclusions</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r>
              <a:tr h="393794">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Web logs (Blogs)</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Sharing ideas and comments</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May take longer to arrive at decisions or conclusions</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r>
              <a:tr h="567141">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Messaging (e-mail)</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One-to-one or one-to-many communications</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May be misused as a "collaboration tool" and become overwhelming</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r>
              <a:tr h="567141">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Streaming audio</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dirty="0">
                          <a:solidFill>
                            <a:srgbClr val="333333"/>
                          </a:solidFill>
                          <a:latin typeface="Arial"/>
                          <a:ea typeface="Times New Roman"/>
                          <a:cs typeface="Times New Roman"/>
                        </a:rPr>
                        <a:t>Communicating or teaching</a:t>
                      </a:r>
                      <a:endParaRPr lang="en-US" sz="1100" b="1" dirty="0">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Static and typically does not provide option to answer questions or expand on ideas</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r>
              <a:tr h="567141">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Streaming video</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Communicating or teaching</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Static and typically does not provide option to answer questions or expand on ideas</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r>
              <a:tr h="567141">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Narrated slideshows</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Communicating or teaching</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Static and typically does not provide option to answer questions or expand on ideas</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r>
              <a:tr h="740486">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"Learning objects"</a:t>
                      </a:r>
                      <a:br>
                        <a:rPr lang="en-US" sz="1100" b="1">
                          <a:solidFill>
                            <a:srgbClr val="333333"/>
                          </a:solidFill>
                          <a:latin typeface="Arial"/>
                          <a:ea typeface="Times New Roman"/>
                          <a:cs typeface="Times New Roman"/>
                        </a:rPr>
                      </a:br>
                      <a:r>
                        <a:rPr lang="en-US" sz="1100" b="1">
                          <a:solidFill>
                            <a:srgbClr val="333333"/>
                          </a:solidFill>
                          <a:latin typeface="Arial"/>
                          <a:ea typeface="Times New Roman"/>
                          <a:cs typeface="Times New Roman"/>
                        </a:rPr>
                        <a:t>(Web-based training)</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Teaching and training</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Typically does not provide option to answer questions or expand on ideas in detail</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r>
              <a:tr h="567141">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Document libraries</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Managing resources</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Version control can be an issue unless check-in / check-out functionality is enabled</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r>
              <a:tr h="393794">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Databases</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Managing information and knowledge</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Requires clear definition and skillful administration</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r>
              <a:tr h="393794">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Web books</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Teaching and training</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Not dynamic and may lose interest of users</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r>
              <a:tr h="393794">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Surveys and polls</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Capturing information and trends</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Requires clear definition and ongoing coordination</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r>
              <a:tr h="393794">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Shared Calendars</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Coordinating activities</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System compatibility</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r>
              <a:tr h="393794">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Web site links</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a:solidFill>
                            <a:srgbClr val="333333"/>
                          </a:solidFill>
                          <a:latin typeface="Arial"/>
                          <a:ea typeface="Times New Roman"/>
                          <a:cs typeface="Times New Roman"/>
                        </a:rPr>
                        <a:t>Providing resources and references</a:t>
                      </a:r>
                      <a:endParaRPr lang="en-US" sz="1100" b="1">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c>
                  <a:txBody>
                    <a:bodyPr/>
                    <a:lstStyle/>
                    <a:p>
                      <a:pPr marL="0" marR="0">
                        <a:lnSpc>
                          <a:spcPct val="115000"/>
                        </a:lnSpc>
                        <a:spcBef>
                          <a:spcPts val="0"/>
                        </a:spcBef>
                        <a:spcAft>
                          <a:spcPts val="0"/>
                        </a:spcAft>
                      </a:pPr>
                      <a:r>
                        <a:rPr lang="en-US" sz="1100" b="1" dirty="0">
                          <a:solidFill>
                            <a:srgbClr val="333333"/>
                          </a:solidFill>
                          <a:latin typeface="Arial"/>
                          <a:ea typeface="Times New Roman"/>
                          <a:cs typeface="Times New Roman"/>
                        </a:rPr>
                        <a:t>May become outdated and "broken"</a:t>
                      </a:r>
                      <a:endParaRPr lang="en-US" sz="1100" b="1" dirty="0">
                        <a:latin typeface="Calibri"/>
                        <a:ea typeface="Calibri"/>
                        <a:cs typeface="Times New Roman"/>
                      </a:endParaRPr>
                    </a:p>
                  </a:txBody>
                  <a:tcPr marL="14606" marR="14606" marT="14606" marB="14606">
                    <a:lnL w="12700" cap="flat" cmpd="sng" algn="ctr">
                      <a:solidFill>
                        <a:srgbClr val="000066"/>
                      </a:solidFill>
                      <a:prstDash val="solid"/>
                      <a:round/>
                      <a:headEnd type="none" w="med" len="med"/>
                      <a:tailEnd type="none" w="med" len="med"/>
                    </a:lnL>
                    <a:lnR w="12700" cap="flat" cmpd="sng" algn="ctr">
                      <a:solidFill>
                        <a:srgbClr val="000066"/>
                      </a:solidFill>
                      <a:prstDash val="solid"/>
                      <a:round/>
                      <a:headEnd type="none" w="med" len="med"/>
                      <a:tailEnd type="none" w="med" len="med"/>
                    </a:lnR>
                    <a:lnT w="12700" cap="flat" cmpd="sng" algn="ctr">
                      <a:solidFill>
                        <a:srgbClr val="000066"/>
                      </a:solidFill>
                      <a:prstDash val="solid"/>
                      <a:round/>
                      <a:headEnd type="none" w="med" len="med"/>
                      <a:tailEnd type="none" w="med" len="med"/>
                    </a:lnT>
                    <a:lnB w="12700" cap="flat" cmpd="sng" algn="ctr">
                      <a:solidFill>
                        <a:srgbClr val="000066"/>
                      </a:solidFill>
                      <a:prstDash val="solid"/>
                      <a:round/>
                      <a:headEnd type="none" w="med" len="med"/>
                      <a:tailEnd type="none" w="med" len="med"/>
                    </a:lnB>
                  </a:tcPr>
                </a:tc>
              </a:tr>
            </a:tbl>
          </a:graphicData>
        </a:graphic>
      </p:graphicFrame>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TotalTime>
  <Words>602</Words>
  <Application>Microsoft Office PowerPoint</Application>
  <PresentationFormat>On-screen Show (4:3)</PresentationFormat>
  <Paragraphs>71</Paragraphs>
  <Slides>5</Slides>
  <Notes>0</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Office Theme</vt:lpstr>
      <vt:lpstr>Synchronous Versus Asynchronous Communication</vt:lpstr>
      <vt:lpstr>Synchronous Tools</vt:lpstr>
      <vt:lpstr>Slide 3</vt:lpstr>
      <vt:lpstr>Asynchronous Tools</vt:lpstr>
      <vt:lpstr>Slide 5</vt:lpstr>
    </vt:vector>
  </TitlesOfParts>
  <Company>e-Learning Jamaica Company Ltd.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Synchronous Versus Asynchronous Communication</dc:title>
  <dc:creator>Administrator</dc:creator>
  <cp:lastModifiedBy>Administrator</cp:lastModifiedBy>
  <cp:revision>3</cp:revision>
  <dcterms:created xsi:type="dcterms:W3CDTF">2010-06-21T15:22:34Z</dcterms:created>
  <dcterms:modified xsi:type="dcterms:W3CDTF">2010-06-21T20:16:00Z</dcterms:modified>
</cp:coreProperties>
</file>

<file path=docProps/thumbnail.jpeg>
</file>