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CA7B5C-A45B-4D5C-9435-86E3451761AB}" type="datetimeFigureOut">
              <a:rPr lang="en-US" smtClean="0"/>
              <a:pPr/>
              <a:t>6/21/2010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5CA6D0-F796-4A12-A65C-4DDB7624E07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CA7B5C-A45B-4D5C-9435-86E3451761AB}" type="datetimeFigureOut">
              <a:rPr lang="en-US" smtClean="0"/>
              <a:pPr/>
              <a:t>6/21/2010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5CA6D0-F796-4A12-A65C-4DDB7624E07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CA7B5C-A45B-4D5C-9435-86E3451761AB}" type="datetimeFigureOut">
              <a:rPr lang="en-US" smtClean="0"/>
              <a:pPr/>
              <a:t>6/21/2010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5CA6D0-F796-4A12-A65C-4DDB7624E07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CA7B5C-A45B-4D5C-9435-86E3451761AB}" type="datetimeFigureOut">
              <a:rPr lang="en-US" smtClean="0"/>
              <a:pPr/>
              <a:t>6/21/2010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5CA6D0-F796-4A12-A65C-4DDB7624E07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CA7B5C-A45B-4D5C-9435-86E3451761AB}" type="datetimeFigureOut">
              <a:rPr lang="en-US" smtClean="0"/>
              <a:pPr/>
              <a:t>6/21/2010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5CA6D0-F796-4A12-A65C-4DDB7624E07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CA7B5C-A45B-4D5C-9435-86E3451761AB}" type="datetimeFigureOut">
              <a:rPr lang="en-US" smtClean="0"/>
              <a:pPr/>
              <a:t>6/21/2010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5CA6D0-F796-4A12-A65C-4DDB7624E07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CA7B5C-A45B-4D5C-9435-86E3451761AB}" type="datetimeFigureOut">
              <a:rPr lang="en-US" smtClean="0"/>
              <a:pPr/>
              <a:t>6/21/2010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5CA6D0-F796-4A12-A65C-4DDB7624E07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CA7B5C-A45B-4D5C-9435-86E3451761AB}" type="datetimeFigureOut">
              <a:rPr lang="en-US" smtClean="0"/>
              <a:pPr/>
              <a:t>6/21/2010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5CA6D0-F796-4A12-A65C-4DDB7624E07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CA7B5C-A45B-4D5C-9435-86E3451761AB}" type="datetimeFigureOut">
              <a:rPr lang="en-US" smtClean="0"/>
              <a:pPr/>
              <a:t>6/21/2010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5CA6D0-F796-4A12-A65C-4DDB7624E07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CA7B5C-A45B-4D5C-9435-86E3451761AB}" type="datetimeFigureOut">
              <a:rPr lang="en-US" smtClean="0"/>
              <a:pPr/>
              <a:t>6/21/2010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5CA6D0-F796-4A12-A65C-4DDB7624E07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CA7B5C-A45B-4D5C-9435-86E3451761AB}" type="datetimeFigureOut">
              <a:rPr lang="en-US" smtClean="0"/>
              <a:pPr/>
              <a:t>6/21/2010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5CA6D0-F796-4A12-A65C-4DDB7624E07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CA7B5C-A45B-4D5C-9435-86E3451761AB}" type="datetimeFigureOut">
              <a:rPr lang="en-US" smtClean="0"/>
              <a:pPr/>
              <a:t>6/21/2010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5CA6D0-F796-4A12-A65C-4DDB7624E07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7772400" cy="1470025"/>
          </a:xfrm>
        </p:spPr>
        <p:style>
          <a:lnRef idx="0">
            <a:schemeClr val="accent5"/>
          </a:lnRef>
          <a:fillRef idx="3">
            <a:schemeClr val="accent5"/>
          </a:fillRef>
          <a:effectRef idx="3">
            <a:schemeClr val="accent5"/>
          </a:effectRef>
          <a:fontRef idx="minor">
            <a:schemeClr val="lt1"/>
          </a:fontRef>
        </p:style>
        <p:txBody>
          <a:bodyPr/>
          <a:lstStyle/>
          <a:p>
            <a:r>
              <a:rPr lang="en-US" b="1" dirty="0" smtClean="0"/>
              <a:t>Synchronous Versus Asynchronous Communication</a:t>
            </a:r>
            <a:endParaRPr lang="en-US"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a:bodyPr>
          <a:lstStyle/>
          <a:p>
            <a:r>
              <a:rPr lang="en-US" sz="5400" b="1" dirty="0" smtClean="0"/>
              <a:t>Synchronous Tools</a:t>
            </a:r>
            <a:endParaRPr lang="en-US" sz="5400" b="1" dirty="0"/>
          </a:p>
        </p:txBody>
      </p:sp>
      <p:sp>
        <p:nvSpPr>
          <p:cNvPr id="5" name="TextBox 4"/>
          <p:cNvSpPr txBox="1"/>
          <p:nvPr/>
        </p:nvSpPr>
        <p:spPr>
          <a:xfrm>
            <a:off x="381000" y="1981200"/>
            <a:ext cx="8382000" cy="4154984"/>
          </a:xfrm>
          <a:prstGeom prst="rect">
            <a:avLst/>
          </a:prstGeom>
          <a:noFill/>
        </p:spPr>
        <p:txBody>
          <a:bodyPr wrap="square" rtlCol="0">
            <a:spAutoFit/>
          </a:bodyPr>
          <a:lstStyle/>
          <a:p>
            <a:r>
              <a:rPr lang="en-US" sz="2400" dirty="0">
                <a:latin typeface="Berlin Sans FB" pitchFamily="34" charset="0"/>
              </a:rPr>
              <a:t>Synchronous tools enable real-time communication and collaboration in a "same time-different place" mode. These tools allow people to connect at a single point in time, at the same time. Synchronous tools possess the advantage of being able to engage people instantly and at the same point in time. The primary drawback of synchronous tools is that, by definition, they require same-time participation -different time zones and conflicting schedules can create communication challenges. In addition, they tend to be costly and may require significant bandwidth to be efficient.</a:t>
            </a:r>
          </a:p>
          <a:p>
            <a:endParaRPr lang="en-US" sz="2400" dirty="0">
              <a:latin typeface="Berlin Sans FB"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381000" y="228600"/>
          <a:ext cx="8610600" cy="6477000"/>
        </p:xfrm>
        <a:graphic>
          <a:graphicData uri="http://schemas.openxmlformats.org/drawingml/2006/table">
            <a:tbl>
              <a:tblPr/>
              <a:tblGrid>
                <a:gridCol w="1722120"/>
                <a:gridCol w="3444240"/>
                <a:gridCol w="3444240"/>
              </a:tblGrid>
              <a:tr h="453234">
                <a:tc>
                  <a:txBody>
                    <a:bodyPr/>
                    <a:lstStyle/>
                    <a:p>
                      <a:pPr marL="0" marR="0" algn="ctr">
                        <a:lnSpc>
                          <a:spcPct val="115000"/>
                        </a:lnSpc>
                        <a:spcBef>
                          <a:spcPts val="0"/>
                        </a:spcBef>
                        <a:spcAft>
                          <a:spcPts val="0"/>
                        </a:spcAft>
                      </a:pPr>
                      <a:r>
                        <a:rPr lang="en-US" sz="2000" b="1">
                          <a:solidFill>
                            <a:srgbClr val="333333"/>
                          </a:solidFill>
                          <a:latin typeface="Bodoni MT Black" pitchFamily="18" charset="0"/>
                          <a:ea typeface="Times New Roman"/>
                          <a:cs typeface="Times New Roman"/>
                        </a:rPr>
                        <a:t>Tool</a:t>
                      </a:r>
                      <a:endParaRPr lang="en-US" sz="2000" b="1">
                        <a:latin typeface="Bodoni MT Black" pitchFamily="18" charset="0"/>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solidFill>
                      <a:srgbClr val="EEEEEE"/>
                    </a:solidFill>
                  </a:tcPr>
                </a:tc>
                <a:tc>
                  <a:txBody>
                    <a:bodyPr/>
                    <a:lstStyle/>
                    <a:p>
                      <a:pPr marL="0" marR="0" algn="ctr">
                        <a:lnSpc>
                          <a:spcPct val="115000"/>
                        </a:lnSpc>
                        <a:spcBef>
                          <a:spcPts val="0"/>
                        </a:spcBef>
                        <a:spcAft>
                          <a:spcPts val="0"/>
                        </a:spcAft>
                      </a:pPr>
                      <a:r>
                        <a:rPr lang="en-US" sz="2000" b="1">
                          <a:solidFill>
                            <a:srgbClr val="333333"/>
                          </a:solidFill>
                          <a:latin typeface="Bodoni MT Black" pitchFamily="18" charset="0"/>
                          <a:ea typeface="Times New Roman"/>
                          <a:cs typeface="Times New Roman"/>
                        </a:rPr>
                        <a:t>Useful for</a:t>
                      </a:r>
                      <a:endParaRPr lang="en-US" sz="2000" b="1">
                        <a:latin typeface="Bodoni MT Black" pitchFamily="18" charset="0"/>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solidFill>
                      <a:srgbClr val="EEEEEE"/>
                    </a:solidFill>
                  </a:tcPr>
                </a:tc>
                <a:tc>
                  <a:txBody>
                    <a:bodyPr/>
                    <a:lstStyle/>
                    <a:p>
                      <a:pPr marL="0" marR="0" algn="ctr">
                        <a:lnSpc>
                          <a:spcPct val="115000"/>
                        </a:lnSpc>
                        <a:spcBef>
                          <a:spcPts val="0"/>
                        </a:spcBef>
                        <a:spcAft>
                          <a:spcPts val="0"/>
                        </a:spcAft>
                      </a:pPr>
                      <a:r>
                        <a:rPr lang="en-US" sz="2000" b="1" dirty="0">
                          <a:solidFill>
                            <a:srgbClr val="333333"/>
                          </a:solidFill>
                          <a:latin typeface="Bodoni MT Black" pitchFamily="18" charset="0"/>
                          <a:ea typeface="Times New Roman"/>
                          <a:cs typeface="Times New Roman"/>
                        </a:rPr>
                        <a:t>Drawbacks</a:t>
                      </a:r>
                      <a:endParaRPr lang="en-US" sz="2000" b="1" dirty="0">
                        <a:latin typeface="Bodoni MT Black" pitchFamily="18" charset="0"/>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solidFill>
                      <a:srgbClr val="EEEEEE"/>
                    </a:solidFill>
                  </a:tcPr>
                </a:tc>
              </a:tr>
              <a:tr h="809625">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Audio conferencing</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Discussions and dialogue</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Cost, especially when international participation is involved</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809625">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Web conferencing</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Sharing presentations and information</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Cost, bandwidth; may also require audio conferencing to be useful</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809625">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Video conferencing</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solidFill>
                            <a:srgbClr val="333333"/>
                          </a:solidFill>
                          <a:latin typeface="Arial"/>
                          <a:ea typeface="Times New Roman"/>
                          <a:cs typeface="Times New Roman"/>
                        </a:rPr>
                        <a:t>In-depth discussions with higher-touch interactions</a:t>
                      </a:r>
                      <a:endParaRPr lang="en-US" sz="1100" b="1" dirty="0">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Cost, limited availability of video conferencing systems</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809625">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Chat</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Information sharing of low-complexity issues</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Usually requires typing, "lower touch" experience</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1166016">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Instant messaging</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Ad hoc quick communications</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All users must use compatible system, usually best for 1:1 interactions</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809625">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White boarding</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Co-development of ideas</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Cost, bandwidth; may also require audio conferencing to be useful</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809625">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Application sharing</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a:solidFill>
                            <a:srgbClr val="333333"/>
                          </a:solidFill>
                          <a:latin typeface="Arial"/>
                          <a:ea typeface="Times New Roman"/>
                          <a:cs typeface="Times New Roman"/>
                        </a:rPr>
                        <a:t>Co-development of documents</a:t>
                      </a:r>
                      <a:endParaRPr lang="en-US" sz="1100" b="1">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200" b="1" dirty="0">
                          <a:solidFill>
                            <a:srgbClr val="333333"/>
                          </a:solidFill>
                          <a:latin typeface="Arial"/>
                          <a:ea typeface="Times New Roman"/>
                          <a:cs typeface="Times New Roman"/>
                        </a:rPr>
                        <a:t>Cost, bandwidth; may also require audio conferencing to be useful</a:t>
                      </a:r>
                      <a:endParaRPr lang="en-US" sz="1100" b="1" dirty="0">
                        <a:latin typeface="Calibri"/>
                        <a:ea typeface="Calibri"/>
                        <a:cs typeface="Times New Roman"/>
                      </a:endParaRPr>
                    </a:p>
                  </a:txBody>
                  <a:tcPr marL="28575" marR="28575" marT="28575" marB="28575">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normAutofit/>
          </a:bodyPr>
          <a:lstStyle/>
          <a:p>
            <a:r>
              <a:rPr lang="en-US" sz="5400" b="1" dirty="0" smtClean="0"/>
              <a:t>Asynchronous Tools</a:t>
            </a:r>
            <a:endParaRPr lang="en-US" sz="5400" b="1" dirty="0"/>
          </a:p>
        </p:txBody>
      </p:sp>
      <p:sp>
        <p:nvSpPr>
          <p:cNvPr id="5" name="TextBox 4"/>
          <p:cNvSpPr txBox="1"/>
          <p:nvPr/>
        </p:nvSpPr>
        <p:spPr>
          <a:xfrm>
            <a:off x="381000" y="1600200"/>
            <a:ext cx="8382000" cy="4985980"/>
          </a:xfrm>
          <a:prstGeom prst="rect">
            <a:avLst/>
          </a:prstGeom>
          <a:noFill/>
        </p:spPr>
        <p:txBody>
          <a:bodyPr wrap="square" rtlCol="0">
            <a:spAutoFit/>
          </a:bodyPr>
          <a:lstStyle/>
          <a:p>
            <a:r>
              <a:rPr lang="en-US" sz="2000" dirty="0">
                <a:latin typeface="Berlin Sans FB Demi" pitchFamily="34" charset="0"/>
              </a:rPr>
              <a:t>Asynchronous tools enable communication and collaboration over a period of time through a "different time-different place" mode. These tools allow people to connect together at each person's own convenience and own schedule. Asynchronous tools are useful for sustaining dialogue and collaboration over a period of time and providing people with resources and information that are instantly accessible, day or night. Asynchronous tools possess the advantage of being able to involve people from multiple time zones. In addition, asynchronous tools are helpful in capturing the history of the interactions of a group, allowing for collective knowledge to be more easily shared and distributed. The primary drawback of asynchronous technologies is that they require some discipline to use when used for ongoing communities of practice (e.g., people typically must take the initiative to "login" to participate) and they may feel "impersonal" to those who prefer higher-touch synchronous technologies.</a:t>
            </a:r>
          </a:p>
          <a:p>
            <a:endParaRPr lang="en-US" dirty="0">
              <a:latin typeface="Berlin Sans FB Dem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52398" y="152401"/>
          <a:ext cx="8839201" cy="6649305"/>
        </p:xfrm>
        <a:graphic>
          <a:graphicData uri="http://schemas.openxmlformats.org/drawingml/2006/table">
            <a:tbl>
              <a:tblPr/>
              <a:tblGrid>
                <a:gridCol w="1767839"/>
                <a:gridCol w="3535681"/>
                <a:gridCol w="3535681"/>
              </a:tblGrid>
              <a:tr h="220449">
                <a:tc>
                  <a:txBody>
                    <a:bodyPr/>
                    <a:lstStyle/>
                    <a:p>
                      <a:pPr marL="0" marR="0" algn="ctr">
                        <a:lnSpc>
                          <a:spcPct val="115000"/>
                        </a:lnSpc>
                        <a:spcBef>
                          <a:spcPts val="0"/>
                        </a:spcBef>
                        <a:spcAft>
                          <a:spcPts val="0"/>
                        </a:spcAft>
                      </a:pPr>
                      <a:r>
                        <a:rPr lang="en-US" sz="1400" b="1">
                          <a:solidFill>
                            <a:srgbClr val="333333"/>
                          </a:solidFill>
                          <a:latin typeface="Arial Black" pitchFamily="34" charset="0"/>
                          <a:ea typeface="Times New Roman"/>
                          <a:cs typeface="Times New Roman"/>
                        </a:rPr>
                        <a:t>Tool</a:t>
                      </a:r>
                      <a:endParaRPr lang="en-US" sz="1400" b="1">
                        <a:latin typeface="Arial Black" pitchFamily="34" charset="0"/>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solidFill>
                      <a:srgbClr val="EEEEEE"/>
                    </a:solidFill>
                  </a:tcPr>
                </a:tc>
                <a:tc>
                  <a:txBody>
                    <a:bodyPr/>
                    <a:lstStyle/>
                    <a:p>
                      <a:pPr marL="0" marR="0" algn="ctr">
                        <a:lnSpc>
                          <a:spcPct val="115000"/>
                        </a:lnSpc>
                        <a:spcBef>
                          <a:spcPts val="0"/>
                        </a:spcBef>
                        <a:spcAft>
                          <a:spcPts val="0"/>
                        </a:spcAft>
                      </a:pPr>
                      <a:r>
                        <a:rPr lang="en-US" sz="1400" b="1">
                          <a:solidFill>
                            <a:srgbClr val="333333"/>
                          </a:solidFill>
                          <a:latin typeface="Arial Black" pitchFamily="34" charset="0"/>
                          <a:ea typeface="Times New Roman"/>
                          <a:cs typeface="Times New Roman"/>
                        </a:rPr>
                        <a:t>Useful for</a:t>
                      </a:r>
                      <a:endParaRPr lang="en-US" sz="1400" b="1">
                        <a:latin typeface="Arial Black" pitchFamily="34" charset="0"/>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solidFill>
                      <a:srgbClr val="EEEEEE"/>
                    </a:solidFill>
                  </a:tcPr>
                </a:tc>
                <a:tc>
                  <a:txBody>
                    <a:bodyPr/>
                    <a:lstStyle/>
                    <a:p>
                      <a:pPr marL="0" marR="0" algn="ctr">
                        <a:lnSpc>
                          <a:spcPct val="115000"/>
                        </a:lnSpc>
                        <a:spcBef>
                          <a:spcPts val="0"/>
                        </a:spcBef>
                        <a:spcAft>
                          <a:spcPts val="0"/>
                        </a:spcAft>
                      </a:pPr>
                      <a:r>
                        <a:rPr lang="en-US" sz="1400" b="1" dirty="0">
                          <a:solidFill>
                            <a:srgbClr val="333333"/>
                          </a:solidFill>
                          <a:latin typeface="Arial Black" pitchFamily="34" charset="0"/>
                          <a:ea typeface="Times New Roman"/>
                          <a:cs typeface="Times New Roman"/>
                        </a:rPr>
                        <a:t>Drawbacks</a:t>
                      </a:r>
                      <a:endParaRPr lang="en-US" sz="1400" b="1" dirty="0">
                        <a:latin typeface="Arial Black" pitchFamily="34" charset="0"/>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solidFill>
                      <a:srgbClr val="EEEEEE"/>
                    </a:solidFill>
                  </a:tcPr>
                </a:tc>
              </a:tr>
              <a:tr h="393794">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Discussion boards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Dialogue that takes place over a period of time</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May take longer to arrive at decisions or conclusions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393794">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Web logs (Blogs)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Sharing ideas and comments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May take longer to arrive at decisions or conclusions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567141">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Messaging (e-mail)</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One-to-one or one-to-many communications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May be misused as a "collaboration tool" and become overwhelming</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567141">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Streaming audio</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333333"/>
                          </a:solidFill>
                          <a:latin typeface="Arial"/>
                          <a:ea typeface="Times New Roman"/>
                          <a:cs typeface="Times New Roman"/>
                        </a:rPr>
                        <a:t>Communicating or teaching</a:t>
                      </a:r>
                      <a:endParaRPr lang="en-US" sz="1100" b="1" dirty="0">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Static and typically does not provide option to answer questions or expand on ideas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567141">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Streaming video</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Communicating or teaching</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Static and typically does not provide option to answer questions or expand on ideas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567141">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Narrated slideshows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Communicating or teaching</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Static and typically does not provide option to answer questions or expand on ideas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740486">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"Learning objects"</a:t>
                      </a:r>
                      <a:br>
                        <a:rPr lang="en-US" sz="1100" b="1">
                          <a:solidFill>
                            <a:srgbClr val="333333"/>
                          </a:solidFill>
                          <a:latin typeface="Arial"/>
                          <a:ea typeface="Times New Roman"/>
                          <a:cs typeface="Times New Roman"/>
                        </a:rPr>
                      </a:br>
                      <a:r>
                        <a:rPr lang="en-US" sz="1100" b="1">
                          <a:solidFill>
                            <a:srgbClr val="333333"/>
                          </a:solidFill>
                          <a:latin typeface="Arial"/>
                          <a:ea typeface="Times New Roman"/>
                          <a:cs typeface="Times New Roman"/>
                        </a:rPr>
                        <a:t>(Web-based training)</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Teaching and training</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Typically does not provide option to answer questions or expand on ideas in detail</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567141">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Document libraries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Managing resources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Version control can be an issue unless check-in / check-out functionality is enabled</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393794">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Databases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Managing information and knowledge</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Requires clear definition and skillful administration</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393794">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Web books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Teaching and training</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Not dynamic and may lose interest of users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393794">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Surveys and polls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Capturing information and trends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Requires clear definition and ongoing coordination</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393794">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Shared Calendars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Coordinating activities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System compatibility</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r h="393794">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Web site links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solidFill>
                            <a:srgbClr val="333333"/>
                          </a:solidFill>
                          <a:latin typeface="Arial"/>
                          <a:ea typeface="Times New Roman"/>
                          <a:cs typeface="Times New Roman"/>
                        </a:rPr>
                        <a:t>Providing resources and references</a:t>
                      </a:r>
                      <a:endParaRPr lang="en-US" sz="1100" b="1">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dirty="0">
                          <a:solidFill>
                            <a:srgbClr val="333333"/>
                          </a:solidFill>
                          <a:latin typeface="Arial"/>
                          <a:ea typeface="Times New Roman"/>
                          <a:cs typeface="Times New Roman"/>
                        </a:rPr>
                        <a:t>May become outdated and "broken"</a:t>
                      </a:r>
                      <a:endParaRPr lang="en-US" sz="1100" b="1" dirty="0">
                        <a:latin typeface="Calibri"/>
                        <a:ea typeface="Calibri"/>
                        <a:cs typeface="Times New Roman"/>
                      </a:endParaRPr>
                    </a:p>
                  </a:txBody>
                  <a:tcPr marL="14606" marR="14606" marT="14606" marB="14606">
                    <a:lnL w="12700" cap="flat" cmpd="sng" algn="ctr">
                      <a:solidFill>
                        <a:srgbClr val="000066"/>
                      </a:solidFill>
                      <a:prstDash val="solid"/>
                      <a:round/>
                      <a:headEnd type="none" w="med" len="med"/>
                      <a:tailEnd type="none" w="med" len="med"/>
                    </a:lnL>
                    <a:lnR w="12700" cap="flat" cmpd="sng" algn="ctr">
                      <a:solidFill>
                        <a:srgbClr val="000066"/>
                      </a:solidFill>
                      <a:prstDash val="solid"/>
                      <a:round/>
                      <a:headEnd type="none" w="med" len="med"/>
                      <a:tailEnd type="none" w="med" len="med"/>
                    </a:lnR>
                    <a:lnT w="12700" cap="flat" cmpd="sng" algn="ctr">
                      <a:solidFill>
                        <a:srgbClr val="000066"/>
                      </a:solidFill>
                      <a:prstDash val="solid"/>
                      <a:round/>
                      <a:headEnd type="none" w="med" len="med"/>
                      <a:tailEnd type="none" w="med" len="med"/>
                    </a:lnT>
                    <a:lnB w="12700" cap="flat" cmpd="sng" algn="ctr">
                      <a:solidFill>
                        <a:srgbClr val="000066"/>
                      </a:solidFill>
                      <a:prstDash val="solid"/>
                      <a:round/>
                      <a:headEnd type="none" w="med" len="med"/>
                      <a:tailEnd type="none" w="med" len="med"/>
                    </a:lnB>
                  </a:tcPr>
                </a:tc>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602</Words>
  <Application>Microsoft Office PowerPoint</Application>
  <PresentationFormat>On-screen Show (4:3)</PresentationFormat>
  <Paragraphs>71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Synchronous Versus Asynchronous Communication</vt:lpstr>
      <vt:lpstr>Synchronous Tools</vt:lpstr>
      <vt:lpstr>Slide 3</vt:lpstr>
      <vt:lpstr>Asynchronous Tools</vt:lpstr>
      <vt:lpstr>Slide 5</vt:lpstr>
    </vt:vector>
  </TitlesOfParts>
  <Company>e-Learning Jamaica Company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Synchronous Versus Asynchronous Communication</dc:title>
  <dc:creator>Administrator</dc:creator>
  <cp:lastModifiedBy>Administrator</cp:lastModifiedBy>
  <cp:revision>3</cp:revision>
  <dcterms:created xsi:type="dcterms:W3CDTF">2010-06-21T15:22:34Z</dcterms:created>
  <dcterms:modified xsi:type="dcterms:W3CDTF">2010-06-21T20:16:00Z</dcterms:modified>
</cp:coreProperties>
</file>