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8" d="100"/>
          <a:sy n="88"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94DAB7EC-F581-4ACB-917A-74D1D4C30F97}" type="datetimeFigureOut">
              <a:rPr lang="en-US" smtClean="0"/>
              <a:pPr/>
              <a:t>1/19/2010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A7A9A527-5D84-4775-808B-DCE267175331}"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DAB7EC-F581-4ACB-917A-74D1D4C30F97}" type="datetimeFigureOut">
              <a:rPr lang="en-US" smtClean="0"/>
              <a:pPr/>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A9A527-5D84-4775-808B-DCE26717533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DAB7EC-F581-4ACB-917A-74D1D4C30F97}" type="datetimeFigureOut">
              <a:rPr lang="en-US" smtClean="0"/>
              <a:pPr/>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A9A527-5D84-4775-808B-DCE26717533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DAB7EC-F581-4ACB-917A-74D1D4C30F97}" type="datetimeFigureOut">
              <a:rPr lang="en-US" smtClean="0"/>
              <a:pPr/>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A9A527-5D84-4775-808B-DCE26717533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4DAB7EC-F581-4ACB-917A-74D1D4C30F97}" type="datetimeFigureOut">
              <a:rPr lang="en-US" smtClean="0"/>
              <a:pPr/>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A7A9A527-5D84-4775-808B-DCE26717533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DAB7EC-F581-4ACB-917A-74D1D4C30F97}" type="datetimeFigureOut">
              <a:rPr lang="en-US" smtClean="0"/>
              <a:pPr/>
              <a:t>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A9A527-5D84-4775-808B-DCE26717533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4DAB7EC-F581-4ACB-917A-74D1D4C30F97}" type="datetimeFigureOut">
              <a:rPr lang="en-US" smtClean="0"/>
              <a:pPr/>
              <a:t>1/19/2010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A9A527-5D84-4775-808B-DCE26717533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4DAB7EC-F581-4ACB-917A-74D1D4C30F97}" type="datetimeFigureOut">
              <a:rPr lang="en-US" smtClean="0"/>
              <a:pPr/>
              <a:t>1/19/2010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A9A527-5D84-4775-808B-DCE26717533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DAB7EC-F581-4ACB-917A-74D1D4C30F97}" type="datetimeFigureOut">
              <a:rPr lang="en-US" smtClean="0"/>
              <a:pPr/>
              <a:t>1/19/2010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A9A527-5D84-4775-808B-DCE26717533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DAB7EC-F581-4ACB-917A-74D1D4C30F97}" type="datetimeFigureOut">
              <a:rPr lang="en-US" smtClean="0"/>
              <a:pPr/>
              <a:t>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A9A527-5D84-4775-808B-DCE26717533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4DAB7EC-F581-4ACB-917A-74D1D4C30F97}" type="datetimeFigureOut">
              <a:rPr lang="en-US" smtClean="0"/>
              <a:pPr/>
              <a:t>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A9A527-5D84-4775-808B-DCE26717533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94DAB7EC-F581-4ACB-917A-74D1D4C30F97}" type="datetimeFigureOut">
              <a:rPr lang="en-US" smtClean="0"/>
              <a:pPr/>
              <a:t>1/19/2010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7A9A527-5D84-4775-808B-DCE26717533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470025"/>
          </a:xfrm>
        </p:spPr>
        <p:style>
          <a:lnRef idx="0">
            <a:schemeClr val="accent5"/>
          </a:lnRef>
          <a:fillRef idx="3">
            <a:schemeClr val="accent5"/>
          </a:fillRef>
          <a:effectRef idx="3">
            <a:schemeClr val="accent5"/>
          </a:effectRef>
          <a:fontRef idx="minor">
            <a:schemeClr val="lt1"/>
          </a:fontRef>
        </p:style>
        <p:txBody>
          <a:bodyPr>
            <a:normAutofit/>
          </a:bodyPr>
          <a:lstStyle/>
          <a:p>
            <a:r>
              <a:rPr lang="en-US" sz="6000" b="1" dirty="0" smtClean="0"/>
              <a:t>The ADDIE Model</a:t>
            </a:r>
            <a:endParaRPr lang="en-US" sz="6000" b="1" dirty="0"/>
          </a:p>
        </p:txBody>
      </p:sp>
      <p:sp>
        <p:nvSpPr>
          <p:cNvPr id="3" name="Subtitle 2"/>
          <p:cNvSpPr>
            <a:spLocks noGrp="1"/>
          </p:cNvSpPr>
          <p:nvPr>
            <p:ph type="subTitle" idx="1"/>
          </p:nvPr>
        </p:nvSpPr>
        <p:spPr>
          <a:xfrm>
            <a:off x="304800" y="2286000"/>
            <a:ext cx="8610600" cy="4267200"/>
          </a:xfrm>
        </p:spPr>
        <p:txBody>
          <a:bodyPr>
            <a:normAutofit lnSpcReduction="10000"/>
          </a:bodyPr>
          <a:lstStyle/>
          <a:p>
            <a:pPr algn="l"/>
            <a:r>
              <a:rPr lang="en-US" sz="4000" dirty="0" smtClean="0">
                <a:solidFill>
                  <a:srgbClr val="FF0066"/>
                </a:solidFill>
                <a:latin typeface="Bernard MT Condensed" pitchFamily="18" charset="0"/>
              </a:rPr>
              <a:t>A</a:t>
            </a:r>
            <a:r>
              <a:rPr lang="en-US" sz="3600" dirty="0" smtClean="0">
                <a:solidFill>
                  <a:schemeClr val="tx1"/>
                </a:solidFill>
              </a:rPr>
              <a:t>nalysis</a:t>
            </a:r>
          </a:p>
          <a:p>
            <a:pPr algn="l"/>
            <a:r>
              <a:rPr lang="en-US" sz="4000" dirty="0" smtClean="0">
                <a:solidFill>
                  <a:srgbClr val="FF0066"/>
                </a:solidFill>
                <a:latin typeface="Bernard MT Condensed" pitchFamily="18" charset="0"/>
              </a:rPr>
              <a:t>D</a:t>
            </a:r>
            <a:r>
              <a:rPr lang="en-US" sz="3600" dirty="0" smtClean="0">
                <a:solidFill>
                  <a:schemeClr val="tx1"/>
                </a:solidFill>
              </a:rPr>
              <a:t>esign</a:t>
            </a:r>
          </a:p>
          <a:p>
            <a:pPr algn="l"/>
            <a:r>
              <a:rPr lang="en-US" sz="4000" dirty="0" smtClean="0">
                <a:solidFill>
                  <a:srgbClr val="FF0066"/>
                </a:solidFill>
                <a:latin typeface="Bernard MT Condensed" pitchFamily="18" charset="0"/>
              </a:rPr>
              <a:t>D</a:t>
            </a:r>
            <a:r>
              <a:rPr lang="en-US" sz="3600" dirty="0" smtClean="0">
                <a:solidFill>
                  <a:schemeClr val="tx1"/>
                </a:solidFill>
              </a:rPr>
              <a:t>evelopment</a:t>
            </a:r>
          </a:p>
          <a:p>
            <a:pPr algn="l"/>
            <a:r>
              <a:rPr lang="en-US" sz="4000" dirty="0" smtClean="0">
                <a:solidFill>
                  <a:srgbClr val="FF0066"/>
                </a:solidFill>
                <a:latin typeface="Bernard MT Condensed" pitchFamily="18" charset="0"/>
              </a:rPr>
              <a:t>I</a:t>
            </a:r>
            <a:r>
              <a:rPr lang="en-US" sz="3600" dirty="0" smtClean="0">
                <a:solidFill>
                  <a:schemeClr val="tx1"/>
                </a:solidFill>
              </a:rPr>
              <a:t>mplementation</a:t>
            </a:r>
          </a:p>
          <a:p>
            <a:pPr algn="l"/>
            <a:r>
              <a:rPr lang="en-US" sz="4000" dirty="0" smtClean="0">
                <a:solidFill>
                  <a:srgbClr val="FF0066"/>
                </a:solidFill>
                <a:latin typeface="Bernard MT Condensed" pitchFamily="18" charset="0"/>
              </a:rPr>
              <a:t>E</a:t>
            </a:r>
            <a:r>
              <a:rPr lang="en-US" sz="3600" dirty="0" smtClean="0">
                <a:solidFill>
                  <a:schemeClr val="tx1"/>
                </a:solidFill>
              </a:rPr>
              <a:t>valuation</a:t>
            </a:r>
          </a:p>
          <a:p>
            <a:pPr algn="l"/>
            <a:endParaRPr lang="en-US" sz="1900" dirty="0" smtClean="0">
              <a:solidFill>
                <a:schemeClr val="tx1"/>
              </a:solidFill>
            </a:endParaRPr>
          </a:p>
          <a:p>
            <a:pPr algn="l"/>
            <a:r>
              <a:rPr lang="en-US" sz="1900" b="1" i="1" dirty="0" smtClean="0">
                <a:solidFill>
                  <a:schemeClr val="tx1"/>
                </a:solidFill>
              </a:rPr>
              <a:t>The ADDIE model is a systematic instructional design model consisting of five phases</a:t>
            </a:r>
            <a:r>
              <a:rPr lang="en-US" sz="1900" dirty="0" smtClean="0">
                <a:solidFill>
                  <a:schemeClr val="tx1"/>
                </a:solidFill>
              </a:rPr>
              <a:t>.</a:t>
            </a:r>
            <a:endParaRPr lang="en-US" sz="19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457200"/>
            <a:ext cx="8610600" cy="5447645"/>
          </a:xfrm>
          <a:prstGeom prst="rect">
            <a:avLst/>
          </a:prstGeom>
          <a:noFill/>
        </p:spPr>
        <p:txBody>
          <a:bodyPr wrap="square" rtlCol="0">
            <a:spAutoFit/>
          </a:bodyPr>
          <a:lstStyle/>
          <a:p>
            <a:endParaRPr lang="en-US" dirty="0" smtClean="0"/>
          </a:p>
          <a:p>
            <a:endParaRPr lang="en-US" dirty="0"/>
          </a:p>
          <a:p>
            <a:pPr algn="ctr"/>
            <a:r>
              <a:rPr lang="en-US" sz="6000" i="1" dirty="0" smtClean="0">
                <a:solidFill>
                  <a:srgbClr val="FF6600"/>
                </a:solidFill>
                <a:latin typeface="Matura MT Script Capitals" pitchFamily="66" charset="0"/>
              </a:rPr>
              <a:t>Analysis</a:t>
            </a:r>
            <a:endParaRPr lang="en-US" sz="6000" dirty="0" smtClean="0">
              <a:solidFill>
                <a:srgbClr val="FF6600"/>
              </a:solidFill>
              <a:latin typeface="Matura MT Script Capitals" pitchFamily="66" charset="0"/>
            </a:endParaRPr>
          </a:p>
          <a:p>
            <a:pPr>
              <a:lnSpc>
                <a:spcPct val="150000"/>
              </a:lnSpc>
            </a:pPr>
            <a:r>
              <a:rPr lang="en-US" sz="2400" b="1" dirty="0" smtClean="0"/>
              <a:t>During analysis, the designer identifies the learning problem, the goals and objectives, the audience’s needs, existing knowledge, and any other relevant characteristics.  Analysis also considers the learning environment, any constraints, the delivery options, and the timeline for the project.</a:t>
            </a:r>
          </a:p>
          <a:p>
            <a:pPr>
              <a:lnSpc>
                <a:spcPct val="150000"/>
              </a:lnSpc>
            </a:pPr>
            <a:endParaRPr lang="en-US" sz="24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914400"/>
            <a:ext cx="8534400" cy="5570756"/>
          </a:xfrm>
          <a:prstGeom prst="rect">
            <a:avLst/>
          </a:prstGeom>
          <a:noFill/>
        </p:spPr>
        <p:txBody>
          <a:bodyPr wrap="square" rtlCol="0">
            <a:spAutoFit/>
          </a:bodyPr>
          <a:lstStyle/>
          <a:p>
            <a:pPr algn="ctr"/>
            <a:r>
              <a:rPr lang="en-US" sz="6000" i="1" dirty="0" smtClean="0">
                <a:solidFill>
                  <a:srgbClr val="FF6600"/>
                </a:solidFill>
                <a:latin typeface="Matura MT Script Capitals" pitchFamily="66" charset="0"/>
              </a:rPr>
              <a:t>Design</a:t>
            </a:r>
          </a:p>
          <a:p>
            <a:pPr>
              <a:lnSpc>
                <a:spcPct val="150000"/>
              </a:lnSpc>
            </a:pPr>
            <a:r>
              <a:rPr lang="en-US" sz="3200" b="1" dirty="0" smtClean="0"/>
              <a:t>A systematic process of specifying learning objectives.  Detailed storyboards and prototypes are often made, and the look and feel, graphic design, user-interface  and content is determined here.</a:t>
            </a:r>
          </a:p>
          <a:p>
            <a:endParaRPr lang="en-US" sz="3200" dirty="0" smtClean="0">
              <a:latin typeface="Matura MT Script Capitals" pitchFamily="66" charset="0"/>
            </a:endParaRPr>
          </a:p>
          <a:p>
            <a:endParaRPr lang="en-US" sz="24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533400"/>
            <a:ext cx="8382000" cy="6001643"/>
          </a:xfrm>
          <a:prstGeom prst="rect">
            <a:avLst/>
          </a:prstGeom>
          <a:noFill/>
        </p:spPr>
        <p:txBody>
          <a:bodyPr wrap="square" rtlCol="0">
            <a:spAutoFit/>
          </a:bodyPr>
          <a:lstStyle/>
          <a:p>
            <a:pPr algn="ctr"/>
            <a:r>
              <a:rPr lang="en-US" sz="6000" i="1" dirty="0" smtClean="0">
                <a:solidFill>
                  <a:srgbClr val="FF6600"/>
                </a:solidFill>
                <a:latin typeface="Matura MT Script Capitals" pitchFamily="66" charset="0"/>
              </a:rPr>
              <a:t>Development</a:t>
            </a:r>
            <a:endParaRPr lang="en-US" sz="6000" dirty="0" smtClean="0">
              <a:solidFill>
                <a:srgbClr val="FF6600"/>
              </a:solidFill>
              <a:latin typeface="Matura MT Script Capitals" pitchFamily="66" charset="0"/>
            </a:endParaRPr>
          </a:p>
          <a:p>
            <a:endParaRPr lang="en-US" dirty="0" smtClean="0"/>
          </a:p>
          <a:p>
            <a:endParaRPr lang="en-US" dirty="0"/>
          </a:p>
          <a:p>
            <a:pPr>
              <a:lnSpc>
                <a:spcPct val="150000"/>
              </a:lnSpc>
            </a:pPr>
            <a:r>
              <a:rPr lang="en-US" sz="3200" b="1" dirty="0" smtClean="0"/>
              <a:t>The actual creation (production) of the content and learning materials based on the Design phase example, Web page, handouts, </a:t>
            </a:r>
            <a:r>
              <a:rPr lang="en-US" sz="3200" b="1" dirty="0" err="1" smtClean="0"/>
              <a:t>powerpoint</a:t>
            </a:r>
            <a:r>
              <a:rPr lang="en-US" sz="3200" b="1" dirty="0" smtClean="0"/>
              <a:t> slides, online activities.</a:t>
            </a:r>
          </a:p>
          <a:p>
            <a:pPr>
              <a:lnSpc>
                <a:spcPct val="150000"/>
              </a:lnSpc>
            </a:pPr>
            <a:endParaRPr lang="en-US"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609600"/>
            <a:ext cx="8686800" cy="6001643"/>
          </a:xfrm>
          <a:prstGeom prst="rect">
            <a:avLst/>
          </a:prstGeom>
          <a:noFill/>
        </p:spPr>
        <p:txBody>
          <a:bodyPr wrap="square" rtlCol="0">
            <a:spAutoFit/>
          </a:bodyPr>
          <a:lstStyle/>
          <a:p>
            <a:pPr algn="ctr"/>
            <a:r>
              <a:rPr lang="en-US" sz="6000" i="1" dirty="0" smtClean="0">
                <a:solidFill>
                  <a:srgbClr val="FF6600"/>
                </a:solidFill>
                <a:latin typeface="Matura MT Script Capitals" pitchFamily="66" charset="0"/>
              </a:rPr>
              <a:t>Implementation</a:t>
            </a:r>
            <a:endParaRPr lang="en-US" sz="6000" dirty="0" smtClean="0">
              <a:solidFill>
                <a:srgbClr val="FF6600"/>
              </a:solidFill>
              <a:latin typeface="Matura MT Script Capitals" pitchFamily="66" charset="0"/>
            </a:endParaRPr>
          </a:p>
          <a:p>
            <a:endParaRPr lang="en-US" dirty="0" smtClean="0"/>
          </a:p>
          <a:p>
            <a:pPr>
              <a:lnSpc>
                <a:spcPct val="150000"/>
              </a:lnSpc>
            </a:pPr>
            <a:r>
              <a:rPr lang="en-US" sz="3200" b="1" dirty="0" smtClean="0"/>
              <a:t>During implementation, the plan is put into action and a procedure for training the learner and teacher is developed.  Materials are delivered or distributed to the student group. After delivery, the effectiveness of the training materials is evaluated.</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685800"/>
            <a:ext cx="8458200" cy="5816977"/>
          </a:xfrm>
          <a:prstGeom prst="rect">
            <a:avLst/>
          </a:prstGeom>
          <a:noFill/>
        </p:spPr>
        <p:txBody>
          <a:bodyPr wrap="square" rtlCol="0">
            <a:spAutoFit/>
          </a:bodyPr>
          <a:lstStyle/>
          <a:p>
            <a:pPr algn="ctr"/>
            <a:r>
              <a:rPr lang="en-US" sz="6000" i="1" dirty="0" smtClean="0">
                <a:solidFill>
                  <a:srgbClr val="FF6600"/>
                </a:solidFill>
                <a:latin typeface="Matura MT Script Capitals" pitchFamily="66" charset="0"/>
              </a:rPr>
              <a:t>Evaluation</a:t>
            </a:r>
            <a:endParaRPr lang="en-US" sz="6000" dirty="0">
              <a:solidFill>
                <a:srgbClr val="FF6600"/>
              </a:solidFill>
            </a:endParaRPr>
          </a:p>
          <a:p>
            <a:pPr>
              <a:lnSpc>
                <a:spcPct val="150000"/>
              </a:lnSpc>
            </a:pPr>
            <a:r>
              <a:rPr lang="en-US" sz="2800" b="1" dirty="0" smtClean="0"/>
              <a:t>This phase consists of (1) formative and (2) summative evaluation. Formative evaluation is present in each stage of the ADDIE process. Summative evaluation consists of tests designed for criterion-related referenced items and providing opportunities for feedback from the users.  Revisions are made as necessary.</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71</TotalTime>
  <Words>160</Words>
  <Application>Microsoft Office PowerPoint</Application>
  <PresentationFormat>On-screen Show (4:3)</PresentationFormat>
  <Paragraphs>23</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Apex</vt:lpstr>
      <vt:lpstr>The ADDIE Model</vt:lpstr>
      <vt:lpstr>Slide 2</vt:lpstr>
      <vt:lpstr>Slide 3</vt:lpstr>
      <vt:lpstr>Slide 4</vt:lpstr>
      <vt:lpstr>Slide 5</vt:lpstr>
      <vt:lpstr>Slide 6</vt:lpstr>
    </vt:vector>
  </TitlesOfParts>
  <Company>e-Learning Jamaica Company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ADDIE Model</dc:title>
  <dc:creator>Administrator</dc:creator>
  <cp:lastModifiedBy>Shirlette</cp:lastModifiedBy>
  <cp:revision>8</cp:revision>
  <dcterms:created xsi:type="dcterms:W3CDTF">2010-01-18T16:56:48Z</dcterms:created>
  <dcterms:modified xsi:type="dcterms:W3CDTF">2010-01-20T02:01:59Z</dcterms:modified>
</cp:coreProperties>
</file>