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44" r:id="rId1"/>
  </p:sldMasterIdLst>
  <p:sldIdLst>
    <p:sldId id="256" r:id="rId2"/>
    <p:sldId id="257" r:id="rId3"/>
    <p:sldId id="258" r:id="rId4"/>
    <p:sldId id="259" r:id="rId5"/>
    <p:sldId id="260" r:id="rId6"/>
    <p:sldId id="261" r:id="rId7"/>
    <p:sldId id="262" r:id="rId8"/>
    <p:sldId id="263"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a:srgbClr val="FF00FF"/>
    <a:srgbClr val="FF0066"/>
    <a:srgbClr val="80008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88" d="100"/>
          <a:sy n="88" d="100"/>
        </p:scale>
        <p:origin x="-1050"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8" name="Freeform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63AE8620-3C63-486F-9FCB-FA6BC066BAC9}" type="datetimeFigureOut">
              <a:rPr lang="en-US" smtClean="0"/>
              <a:pPr/>
              <a:t>1/20/2010</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147E10BD-C143-4175-BED9-C4A07D0EDD47}"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63AE8620-3C63-486F-9FCB-FA6BC066BAC9}" type="datetimeFigureOut">
              <a:rPr lang="en-US" smtClean="0"/>
              <a:pPr/>
              <a:t>1/20/2010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7E10BD-C143-4175-BED9-C4A07D0EDD47}"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63AE8620-3C63-486F-9FCB-FA6BC066BAC9}" type="datetimeFigureOut">
              <a:rPr lang="en-US" smtClean="0"/>
              <a:pPr/>
              <a:t>1/20/2010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7E10BD-C143-4175-BED9-C4A07D0EDD47}"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63AE8620-3C63-486F-9FCB-FA6BC066BAC9}" type="datetimeFigureOut">
              <a:rPr lang="en-US" smtClean="0"/>
              <a:pPr/>
              <a:t>1/20/2010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7E10BD-C143-4175-BED9-C4A07D0EDD47}"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9" name="Freeform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2" name="Title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63AE8620-3C63-486F-9FCB-FA6BC066BAC9}" type="datetimeFigureOut">
              <a:rPr lang="en-US" smtClean="0"/>
              <a:pPr/>
              <a:t>1/20/2010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7E10BD-C143-4175-BED9-C4A07D0EDD47}"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63AE8620-3C63-486F-9FCB-FA6BC066BAC9}" type="datetimeFigureOut">
              <a:rPr lang="en-US" smtClean="0"/>
              <a:pPr/>
              <a:t>1/20/2010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47E10BD-C143-4175-BED9-C4A07D0EDD47}"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63AE8620-3C63-486F-9FCB-FA6BC066BAC9}" type="datetimeFigureOut">
              <a:rPr lang="en-US" smtClean="0"/>
              <a:pPr/>
              <a:t>1/20/2010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47E10BD-C143-4175-BED9-C4A07D0EDD47}"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320"/>
            <a:ext cx="7470648" cy="1143000"/>
          </a:xfrm>
        </p:spPr>
        <p:txBody>
          <a:bodyPr anchor="ctr"/>
          <a:lstStyle>
            <a:lvl1pPr algn="l">
              <a:defRPr sz="4600"/>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63AE8620-3C63-486F-9FCB-FA6BC066BAC9}" type="datetimeFigureOut">
              <a:rPr lang="en-US" smtClean="0"/>
              <a:pPr/>
              <a:t>1/20/2010</a:t>
            </a:fld>
            <a:endParaRPr lang="en-US"/>
          </a:p>
        </p:txBody>
      </p:sp>
      <p:sp>
        <p:nvSpPr>
          <p:cNvPr id="8" name="Slide Number Placeholder 7"/>
          <p:cNvSpPr>
            <a:spLocks noGrp="1"/>
          </p:cNvSpPr>
          <p:nvPr>
            <p:ph type="sldNum" sz="quarter" idx="11"/>
          </p:nvPr>
        </p:nvSpPr>
        <p:spPr/>
        <p:txBody>
          <a:bodyPr/>
          <a:lstStyle/>
          <a:p>
            <a:fld id="{147E10BD-C143-4175-BED9-C4A07D0EDD47}" type="slidenum">
              <a:rPr lang="en-US" smtClean="0"/>
              <a:pPr/>
              <a:t>‹#›</a:t>
            </a:fld>
            <a:endParaRPr lang="en-US"/>
          </a:p>
        </p:txBody>
      </p:sp>
      <p:sp>
        <p:nvSpPr>
          <p:cNvPr id="9" name="Footer Placeholder 8"/>
          <p:cNvSpPr>
            <a:spLocks noGrp="1"/>
          </p:cNvSpPr>
          <p:nvPr>
            <p:ph type="ftr" sz="quarter" idx="12"/>
          </p:nvPr>
        </p:nvSpPr>
        <p:spPr/>
        <p:txBody>
          <a:bodyPr/>
          <a:lstStyle/>
          <a:p>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3AE8620-3C63-486F-9FCB-FA6BC066BAC9}" type="datetimeFigureOut">
              <a:rPr lang="en-US" smtClean="0"/>
              <a:pPr/>
              <a:t>1/20/2010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47E10BD-C143-4175-BED9-C4A07D0EDD47}"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63AE8620-3C63-486F-9FCB-FA6BC066BAC9}" type="datetimeFigureOut">
              <a:rPr lang="en-US" smtClean="0"/>
              <a:pPr/>
              <a:t>1/20/2010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156448" y="6422064"/>
            <a:ext cx="762000" cy="365125"/>
          </a:xfrm>
        </p:spPr>
        <p:txBody>
          <a:bodyPr/>
          <a:lstStyle/>
          <a:p>
            <a:fld id="{147E10BD-C143-4175-BED9-C4A07D0EDD47}"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457200" y="6422064"/>
            <a:ext cx="2133600" cy="365125"/>
          </a:xfrm>
        </p:spPr>
        <p:txBody>
          <a:bodyPr/>
          <a:lstStyle/>
          <a:p>
            <a:fld id="{63AE8620-3C63-486F-9FCB-FA6BC066BAC9}" type="datetimeFigureOut">
              <a:rPr lang="en-US" smtClean="0"/>
              <a:pPr/>
              <a:t>1/20/2010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47E10BD-C143-4175-BED9-C4A07D0EDD47}"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Freeform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16" name="Freeform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Placeholder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63AE8620-3C63-486F-9FCB-FA6BC066BAC9}" type="datetimeFigureOut">
              <a:rPr lang="en-US" smtClean="0"/>
              <a:pPr/>
              <a:t>1/20/2010</a:t>
            </a:fld>
            <a:endParaRPr lang="en-US"/>
          </a:p>
        </p:txBody>
      </p:sp>
      <p:sp>
        <p:nvSpPr>
          <p:cNvPr id="22" name="Footer Placeholder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n-US"/>
          </a:p>
        </p:txBody>
      </p:sp>
      <p:sp>
        <p:nvSpPr>
          <p:cNvPr id="18" name="Slide Number Placeholder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147E10BD-C143-4175-BED9-C4A07D0EDD47}"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745" r:id="rId1"/>
    <p:sldLayoutId id="2147483746" r:id="rId2"/>
    <p:sldLayoutId id="2147483747" r:id="rId3"/>
    <p:sldLayoutId id="2147483748" r:id="rId4"/>
    <p:sldLayoutId id="2147483749" r:id="rId5"/>
    <p:sldLayoutId id="2147483750" r:id="rId6"/>
    <p:sldLayoutId id="2147483751" r:id="rId7"/>
    <p:sldLayoutId id="2147483752" r:id="rId8"/>
    <p:sldLayoutId id="2147483753" r:id="rId9"/>
    <p:sldLayoutId id="2147483754" r:id="rId10"/>
    <p:sldLayoutId id="2147483755" r:id="rId11"/>
  </p:sldLayoutIdLst>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cudenver.edu/~mryder/itc_data/idmodels.html" TargetMode="Externa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62000" y="228600"/>
            <a:ext cx="7772400" cy="1470025"/>
          </a:xfrm>
        </p:spPr>
        <p:style>
          <a:lnRef idx="0">
            <a:schemeClr val="accent6"/>
          </a:lnRef>
          <a:fillRef idx="3">
            <a:schemeClr val="accent6"/>
          </a:fillRef>
          <a:effectRef idx="3">
            <a:schemeClr val="accent6"/>
          </a:effectRef>
          <a:fontRef idx="minor">
            <a:schemeClr val="lt1"/>
          </a:fontRef>
        </p:style>
        <p:txBody>
          <a:bodyPr/>
          <a:lstStyle/>
          <a:p>
            <a:r>
              <a:rPr lang="en-US" b="1" dirty="0" smtClean="0">
                <a:solidFill>
                  <a:schemeClr val="tx1"/>
                </a:solidFill>
              </a:rPr>
              <a:t>The ASSURE Model</a:t>
            </a:r>
            <a:endParaRPr lang="en-US" b="1" dirty="0">
              <a:solidFill>
                <a:schemeClr val="tx1"/>
              </a:solidFill>
            </a:endParaRPr>
          </a:p>
        </p:txBody>
      </p:sp>
      <p:sp>
        <p:nvSpPr>
          <p:cNvPr id="3" name="Subtitle 2"/>
          <p:cNvSpPr>
            <a:spLocks noGrp="1"/>
          </p:cNvSpPr>
          <p:nvPr>
            <p:ph type="subTitle" idx="1"/>
          </p:nvPr>
        </p:nvSpPr>
        <p:spPr>
          <a:xfrm>
            <a:off x="152400" y="1981200"/>
            <a:ext cx="8839200" cy="4572000"/>
          </a:xfrm>
        </p:spPr>
        <p:txBody>
          <a:bodyPr>
            <a:normAutofit fontScale="92500"/>
          </a:bodyPr>
          <a:lstStyle/>
          <a:p>
            <a:pPr algn="l">
              <a:lnSpc>
                <a:spcPct val="150000"/>
              </a:lnSpc>
            </a:pPr>
            <a:r>
              <a:rPr lang="en-US" sz="3600" dirty="0" smtClean="0">
                <a:solidFill>
                  <a:srgbClr val="FF0000"/>
                </a:solidFill>
                <a:latin typeface="Bodoni MT Black" pitchFamily="18" charset="0"/>
              </a:rPr>
              <a:t>A</a:t>
            </a:r>
            <a:r>
              <a:rPr lang="en-US" sz="2800" dirty="0" smtClean="0">
                <a:solidFill>
                  <a:schemeClr val="tx1"/>
                </a:solidFill>
              </a:rPr>
              <a:t>nalyze learners </a:t>
            </a:r>
            <a:br>
              <a:rPr lang="en-US" sz="2800" dirty="0" smtClean="0">
                <a:solidFill>
                  <a:schemeClr val="tx1"/>
                </a:solidFill>
              </a:rPr>
            </a:br>
            <a:r>
              <a:rPr lang="en-US" sz="3600" dirty="0" smtClean="0">
                <a:solidFill>
                  <a:srgbClr val="FF0000"/>
                </a:solidFill>
                <a:latin typeface="Bodoni MT Black" pitchFamily="18" charset="0"/>
              </a:rPr>
              <a:t>S</a:t>
            </a:r>
            <a:r>
              <a:rPr lang="en-US" sz="2800" dirty="0" smtClean="0">
                <a:solidFill>
                  <a:schemeClr val="tx1"/>
                </a:solidFill>
              </a:rPr>
              <a:t>tate objectives </a:t>
            </a:r>
            <a:br>
              <a:rPr lang="en-US" sz="2800" dirty="0" smtClean="0">
                <a:solidFill>
                  <a:schemeClr val="tx1"/>
                </a:solidFill>
              </a:rPr>
            </a:br>
            <a:r>
              <a:rPr lang="en-US" sz="3600" dirty="0" smtClean="0">
                <a:solidFill>
                  <a:srgbClr val="FF0000"/>
                </a:solidFill>
                <a:latin typeface="Bodoni MT Black" pitchFamily="18" charset="0"/>
              </a:rPr>
              <a:t>S</a:t>
            </a:r>
            <a:r>
              <a:rPr lang="en-US" sz="2800" dirty="0" smtClean="0">
                <a:solidFill>
                  <a:schemeClr val="tx1"/>
                </a:solidFill>
              </a:rPr>
              <a:t>elect instructional methods, media, and materials </a:t>
            </a:r>
            <a:br>
              <a:rPr lang="en-US" sz="2800" dirty="0" smtClean="0">
                <a:solidFill>
                  <a:schemeClr val="tx1"/>
                </a:solidFill>
              </a:rPr>
            </a:br>
            <a:r>
              <a:rPr lang="en-US" sz="3600" dirty="0" smtClean="0">
                <a:solidFill>
                  <a:srgbClr val="FF0000"/>
                </a:solidFill>
                <a:latin typeface="Bodoni MT Black" pitchFamily="18" charset="0"/>
              </a:rPr>
              <a:t>U</a:t>
            </a:r>
            <a:r>
              <a:rPr lang="en-US" sz="2800" dirty="0" smtClean="0">
                <a:solidFill>
                  <a:schemeClr val="tx1"/>
                </a:solidFill>
              </a:rPr>
              <a:t>tilize media and materials </a:t>
            </a:r>
            <a:br>
              <a:rPr lang="en-US" sz="2800" dirty="0" smtClean="0">
                <a:solidFill>
                  <a:schemeClr val="tx1"/>
                </a:solidFill>
              </a:rPr>
            </a:br>
            <a:r>
              <a:rPr lang="en-US" sz="3600" dirty="0" smtClean="0">
                <a:solidFill>
                  <a:srgbClr val="FF0000"/>
                </a:solidFill>
                <a:latin typeface="Bodoni MT Black" pitchFamily="18" charset="0"/>
              </a:rPr>
              <a:t>R</a:t>
            </a:r>
            <a:r>
              <a:rPr lang="en-US" sz="2800" dirty="0" smtClean="0">
                <a:solidFill>
                  <a:schemeClr val="tx1"/>
                </a:solidFill>
              </a:rPr>
              <a:t>equire learner participation </a:t>
            </a:r>
            <a:br>
              <a:rPr lang="en-US" sz="2800" dirty="0" smtClean="0">
                <a:solidFill>
                  <a:schemeClr val="tx1"/>
                </a:solidFill>
              </a:rPr>
            </a:br>
            <a:r>
              <a:rPr lang="en-US" sz="3600" dirty="0" smtClean="0">
                <a:solidFill>
                  <a:srgbClr val="FF0000"/>
                </a:solidFill>
                <a:latin typeface="Bodoni MT Black" pitchFamily="18" charset="0"/>
              </a:rPr>
              <a:t>E</a:t>
            </a:r>
            <a:r>
              <a:rPr lang="en-US" sz="2800" dirty="0" smtClean="0">
                <a:solidFill>
                  <a:schemeClr val="tx1"/>
                </a:solidFill>
              </a:rPr>
              <a:t>valuate and revise </a:t>
            </a:r>
          </a:p>
          <a:p>
            <a:pPr algn="l">
              <a:lnSpc>
                <a:spcPct val="150000"/>
              </a:lnSpc>
            </a:pP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457200" y="1371600"/>
            <a:ext cx="8305800" cy="3970318"/>
          </a:xfrm>
          <a:prstGeom prst="rect">
            <a:avLst/>
          </a:prstGeom>
          <a:noFill/>
        </p:spPr>
        <p:txBody>
          <a:bodyPr wrap="square" rtlCol="0">
            <a:spAutoFit/>
          </a:bodyPr>
          <a:lstStyle/>
          <a:p>
            <a:r>
              <a:rPr lang="en-US" sz="2800" dirty="0" smtClean="0"/>
              <a:t>The ASSURE model is an ISD (</a:t>
            </a:r>
            <a:r>
              <a:rPr lang="en-US" sz="2800" dirty="0" smtClean="0">
                <a:hlinkClick r:id="rId2"/>
              </a:rPr>
              <a:t>Instructional Systems Design</a:t>
            </a:r>
            <a:r>
              <a:rPr lang="en-US" sz="2800" dirty="0" smtClean="0"/>
              <a:t>) process that was modified to be used by teachers in the regular </a:t>
            </a:r>
            <a:r>
              <a:rPr lang="en-US" sz="2800" dirty="0" smtClean="0"/>
              <a:t>classroom.</a:t>
            </a:r>
            <a:r>
              <a:rPr lang="en-US" sz="2800" dirty="0" smtClean="0"/>
              <a:t>  The ISD process is one in which teachers and trainers can use to design and develop the most appropriate learning environment for their students.  You can use this process in writing your lesson plans and in improving teaching and learning.</a:t>
            </a:r>
            <a:endParaRPr lang="en-US" sz="2800"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457200" y="685800"/>
            <a:ext cx="8382000" cy="4616648"/>
          </a:xfrm>
          <a:prstGeom prst="rect">
            <a:avLst/>
          </a:prstGeom>
          <a:noFill/>
        </p:spPr>
        <p:txBody>
          <a:bodyPr wrap="square" rtlCol="0">
            <a:spAutoFit/>
          </a:bodyPr>
          <a:lstStyle/>
          <a:p>
            <a:pPr algn="ctr"/>
            <a:r>
              <a:rPr lang="en-US" sz="4800" b="1" dirty="0" smtClean="0">
                <a:solidFill>
                  <a:srgbClr val="FF00FF"/>
                </a:solidFill>
                <a:latin typeface="Aharoni" pitchFamily="2" charset="-79"/>
                <a:cs typeface="Aharoni" pitchFamily="2" charset="-79"/>
              </a:rPr>
              <a:t>Analyze Learners </a:t>
            </a:r>
          </a:p>
          <a:p>
            <a:endParaRPr lang="en-US" dirty="0" smtClean="0">
              <a:latin typeface="Algerian" pitchFamily="82" charset="0"/>
            </a:endParaRPr>
          </a:p>
          <a:p>
            <a:pPr>
              <a:lnSpc>
                <a:spcPct val="150000"/>
              </a:lnSpc>
            </a:pPr>
            <a:r>
              <a:rPr lang="en-US" sz="2000" dirty="0" smtClean="0"/>
              <a:t>Before you can begin, you must </a:t>
            </a:r>
            <a:r>
              <a:rPr lang="en-US" sz="2000" b="1" dirty="0" smtClean="0"/>
              <a:t>know your target audience </a:t>
            </a:r>
            <a:r>
              <a:rPr lang="en-US" sz="2000" dirty="0" smtClean="0"/>
              <a:t>(your students).  You need to write down the following information about your students: </a:t>
            </a:r>
          </a:p>
          <a:p>
            <a:pPr>
              <a:lnSpc>
                <a:spcPct val="150000"/>
              </a:lnSpc>
            </a:pPr>
            <a:r>
              <a:rPr lang="en-US" sz="2000" b="1" dirty="0" smtClean="0"/>
              <a:t>General characteristics </a:t>
            </a:r>
            <a:r>
              <a:rPr lang="en-US" sz="2000" dirty="0" smtClean="0"/>
              <a:t>- grade, age, ethnic group, sex, mental, emotional, physical, or social problems, socioeconomic level, and so on. </a:t>
            </a:r>
            <a:br>
              <a:rPr lang="en-US" sz="2000" dirty="0" smtClean="0"/>
            </a:br>
            <a:r>
              <a:rPr lang="en-US" sz="2000" b="1" dirty="0" smtClean="0"/>
              <a:t>Specific entry competencies </a:t>
            </a:r>
            <a:r>
              <a:rPr lang="en-US" sz="2000" dirty="0" smtClean="0"/>
              <a:t>- prior knowledge, skills, and attitudes. </a:t>
            </a:r>
            <a:br>
              <a:rPr lang="en-US" sz="2000" dirty="0" smtClean="0"/>
            </a:br>
            <a:r>
              <a:rPr lang="en-US" sz="2000" dirty="0" smtClean="0"/>
              <a:t>Learning styles - verbal, logical, visual, musical, structured, and so on. </a:t>
            </a:r>
          </a:p>
          <a:p>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04800" y="457200"/>
            <a:ext cx="8686800" cy="5970865"/>
          </a:xfrm>
          <a:prstGeom prst="rect">
            <a:avLst/>
          </a:prstGeom>
          <a:noFill/>
        </p:spPr>
        <p:txBody>
          <a:bodyPr wrap="square" rtlCol="0">
            <a:spAutoFit/>
          </a:bodyPr>
          <a:lstStyle/>
          <a:p>
            <a:pPr algn="ctr"/>
            <a:r>
              <a:rPr lang="en-US" sz="4000" dirty="0" smtClean="0">
                <a:solidFill>
                  <a:srgbClr val="FF00FF"/>
                </a:solidFill>
                <a:latin typeface="Aharoni" pitchFamily="2" charset="-79"/>
                <a:cs typeface="Aharoni" pitchFamily="2" charset="-79"/>
              </a:rPr>
              <a:t>State objectives </a:t>
            </a:r>
          </a:p>
          <a:p>
            <a:pPr>
              <a:lnSpc>
                <a:spcPct val="150000"/>
              </a:lnSpc>
            </a:pPr>
            <a:r>
              <a:rPr lang="en-US" sz="2000" dirty="0" smtClean="0"/>
              <a:t>Once you know your students, you can begin writing the objectives of your lesson.  </a:t>
            </a:r>
            <a:r>
              <a:rPr lang="en-US" sz="2000" b="1" dirty="0" smtClean="0"/>
              <a:t>Objectives are the learning outcomes</a:t>
            </a:r>
            <a:r>
              <a:rPr lang="en-US" sz="2000" dirty="0" smtClean="0"/>
              <a:t>, that is, what will the student get out of the lesson? </a:t>
            </a:r>
          </a:p>
          <a:p>
            <a:pPr>
              <a:lnSpc>
                <a:spcPct val="150000"/>
              </a:lnSpc>
            </a:pPr>
            <a:r>
              <a:rPr lang="en-US" sz="2000" b="1" u="sng" dirty="0" smtClean="0"/>
              <a:t>The ABCD's of writing objectives are: </a:t>
            </a:r>
          </a:p>
          <a:p>
            <a:pPr>
              <a:lnSpc>
                <a:spcPct val="150000"/>
              </a:lnSpc>
            </a:pPr>
            <a:r>
              <a:rPr lang="en-US" sz="2000" b="1" dirty="0" smtClean="0"/>
              <a:t>A</a:t>
            </a:r>
            <a:r>
              <a:rPr lang="en-US" sz="2000" dirty="0" smtClean="0"/>
              <a:t>udience (who are your students?)</a:t>
            </a:r>
          </a:p>
          <a:p>
            <a:pPr>
              <a:lnSpc>
                <a:spcPct val="150000"/>
              </a:lnSpc>
            </a:pPr>
            <a:r>
              <a:rPr lang="en-US" sz="2000" b="1" dirty="0" smtClean="0"/>
              <a:t>B</a:t>
            </a:r>
            <a:r>
              <a:rPr lang="en-US" sz="2000" dirty="0" smtClean="0"/>
              <a:t>ehavior to be demonstrated</a:t>
            </a:r>
          </a:p>
          <a:p>
            <a:pPr>
              <a:lnSpc>
                <a:spcPct val="150000"/>
              </a:lnSpc>
            </a:pPr>
            <a:r>
              <a:rPr lang="en-US" sz="2000" b="1" dirty="0" smtClean="0"/>
              <a:t>C</a:t>
            </a:r>
            <a:r>
              <a:rPr lang="en-US" sz="2000" dirty="0" smtClean="0"/>
              <a:t>onditions under which the behavior will be observed</a:t>
            </a:r>
          </a:p>
          <a:p>
            <a:pPr>
              <a:lnSpc>
                <a:spcPct val="150000"/>
              </a:lnSpc>
            </a:pPr>
            <a:r>
              <a:rPr lang="en-US" sz="2000" b="1" dirty="0" smtClean="0"/>
              <a:t>D</a:t>
            </a:r>
            <a:r>
              <a:rPr lang="en-US" sz="2000" dirty="0" smtClean="0"/>
              <a:t>egree to which the learned skills are to be mastered.</a:t>
            </a:r>
          </a:p>
          <a:p>
            <a:pPr>
              <a:lnSpc>
                <a:spcPct val="150000"/>
              </a:lnSpc>
            </a:pPr>
            <a:endParaRPr lang="en-US" sz="2000" dirty="0"/>
          </a:p>
          <a:p>
            <a:r>
              <a:rPr lang="en-US" b="1" i="1" dirty="0" smtClean="0"/>
              <a:t>Example:  Fifth grade social studies students (Audience) will be able to name at least 90% (Degree) of </a:t>
            </a:r>
            <a:r>
              <a:rPr lang="en-US" b="1" i="1" dirty="0" smtClean="0"/>
              <a:t>the parish capitals </a:t>
            </a:r>
            <a:r>
              <a:rPr lang="en-US" b="1" i="1" dirty="0" smtClean="0"/>
              <a:t>(</a:t>
            </a:r>
            <a:r>
              <a:rPr lang="en-US" b="1" i="1" dirty="0" err="1" smtClean="0"/>
              <a:t>Behaviour</a:t>
            </a:r>
            <a:r>
              <a:rPr lang="en-US" b="1" i="1" dirty="0" smtClean="0"/>
              <a:t>) when given a list </a:t>
            </a:r>
            <a:r>
              <a:rPr lang="en-US" b="1" i="1" smtClean="0"/>
              <a:t>of </a:t>
            </a:r>
            <a:r>
              <a:rPr lang="en-US" b="1" i="1" smtClean="0"/>
              <a:t>parishes </a:t>
            </a:r>
            <a:r>
              <a:rPr lang="en-US" b="1" i="1" dirty="0" smtClean="0"/>
              <a:t>(Condition). </a:t>
            </a:r>
          </a:p>
          <a:p>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304800" y="381000"/>
            <a:ext cx="8686800" cy="6340197"/>
          </a:xfrm>
          <a:prstGeom prst="rect">
            <a:avLst/>
          </a:prstGeom>
          <a:noFill/>
        </p:spPr>
        <p:txBody>
          <a:bodyPr wrap="square" rtlCol="0">
            <a:spAutoFit/>
          </a:bodyPr>
          <a:lstStyle/>
          <a:p>
            <a:pPr algn="ctr"/>
            <a:r>
              <a:rPr lang="en-US" sz="3600" b="1" dirty="0" smtClean="0">
                <a:solidFill>
                  <a:srgbClr val="FF00FF"/>
                </a:solidFill>
                <a:latin typeface="Aharoni" pitchFamily="2" charset="-79"/>
                <a:cs typeface="Aharoni" pitchFamily="2" charset="-79"/>
              </a:rPr>
              <a:t>SELECT instructional methods, media, and materials </a:t>
            </a:r>
          </a:p>
          <a:p>
            <a:endParaRPr lang="en-US" sz="2800" dirty="0" smtClean="0">
              <a:latin typeface="Matura MT Script Capitals" pitchFamily="66" charset="0"/>
            </a:endParaRPr>
          </a:p>
          <a:p>
            <a:r>
              <a:rPr lang="en-US" dirty="0" smtClean="0"/>
              <a:t>Once you know your students and have a clear idea of what they should get out of the lesson, then you are ready to select the: </a:t>
            </a:r>
          </a:p>
          <a:p>
            <a:endParaRPr lang="en-US" dirty="0" smtClean="0"/>
          </a:p>
          <a:p>
            <a:pPr>
              <a:buFont typeface="Arial" pitchFamily="34" charset="0"/>
              <a:buChar char="•"/>
            </a:pPr>
            <a:r>
              <a:rPr lang="en-US" dirty="0" smtClean="0"/>
              <a:t>Instructional method that you feel is most appropriate to meet the objectives for these particular students.</a:t>
            </a:r>
          </a:p>
          <a:p>
            <a:endParaRPr lang="en-US" dirty="0" smtClean="0"/>
          </a:p>
          <a:p>
            <a:pPr>
              <a:buFont typeface="Arial" pitchFamily="34" charset="0"/>
              <a:buChar char="•"/>
            </a:pPr>
            <a:r>
              <a:rPr lang="en-US" dirty="0" smtClean="0"/>
              <a:t>Media that would be best suited to work with your instructional method, the objectives, and your students.  Media could be text, still images, video, audio, and computer multimedia.</a:t>
            </a:r>
          </a:p>
          <a:p>
            <a:endParaRPr lang="en-US" dirty="0" smtClean="0"/>
          </a:p>
          <a:p>
            <a:pPr>
              <a:buFont typeface="Arial" pitchFamily="34" charset="0"/>
              <a:buChar char="•"/>
            </a:pPr>
            <a:r>
              <a:rPr lang="en-US" dirty="0" smtClean="0"/>
              <a:t>Materials that provide your students with the help they need in mastering the objectives.  Materials might be purchased and used as is or they might need some modifications.  You can also design and create your own materials for the students to use.  Materials would be specific software programs, music, videotapes, images, but would also be equipment, i.e., overhead projector, computer, printer, scanner, TV, </a:t>
            </a:r>
            <a:r>
              <a:rPr lang="en-US" dirty="0" err="1" smtClean="0"/>
              <a:t>laserdisk</a:t>
            </a:r>
            <a:r>
              <a:rPr lang="en-US" dirty="0" smtClean="0"/>
              <a:t> player, VCR, and so on.</a:t>
            </a:r>
          </a:p>
          <a:p>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304800" y="381000"/>
            <a:ext cx="8610600" cy="5016758"/>
          </a:xfrm>
          <a:prstGeom prst="rect">
            <a:avLst/>
          </a:prstGeom>
          <a:noFill/>
        </p:spPr>
        <p:txBody>
          <a:bodyPr wrap="square" rtlCol="0">
            <a:spAutoFit/>
          </a:bodyPr>
          <a:lstStyle/>
          <a:p>
            <a:pPr algn="ctr"/>
            <a:r>
              <a:rPr lang="en-US" sz="3200" dirty="0" smtClean="0">
                <a:solidFill>
                  <a:srgbClr val="FF00FF"/>
                </a:solidFill>
                <a:latin typeface="Aharoni" pitchFamily="2" charset="-79"/>
                <a:cs typeface="Aharoni" pitchFamily="2" charset="-79"/>
              </a:rPr>
              <a:t>UTILIZE media and materials</a:t>
            </a:r>
          </a:p>
          <a:p>
            <a:endParaRPr lang="en-US" dirty="0"/>
          </a:p>
          <a:p>
            <a:pPr>
              <a:lnSpc>
                <a:spcPct val="150000"/>
              </a:lnSpc>
            </a:pPr>
            <a:r>
              <a:rPr lang="en-US" dirty="0" smtClean="0"/>
              <a:t> Now it's time to do your lesson and use the media and materials that you have selected.  You should always preview the materials before using them in a class and you should also use the equipment in advance to be sure it works and you know how to use it.  If you use electronic equipment, don't assume that everything will work.  Be sure to have a plan B.  Hardware and software are created by humans.  Humans make mistakes and so software has mistakes in it.  Hardware can malfunction.  Don't get discouraged if technology lets you down.  Make sure that your instructional materials are suitable and working the best you can and then use it in the classroom. </a:t>
            </a:r>
          </a:p>
          <a:p>
            <a:pPr>
              <a:lnSpc>
                <a:spcPct val="150000"/>
              </a:lnSpc>
            </a:pP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457200" y="302359"/>
            <a:ext cx="8305800" cy="6555641"/>
          </a:xfrm>
          <a:prstGeom prst="rect">
            <a:avLst/>
          </a:prstGeom>
          <a:noFill/>
        </p:spPr>
        <p:txBody>
          <a:bodyPr wrap="square" rtlCol="0">
            <a:spAutoFit/>
          </a:bodyPr>
          <a:lstStyle/>
          <a:p>
            <a:pPr algn="ctr"/>
            <a:r>
              <a:rPr lang="en-US" sz="3600" dirty="0" smtClean="0">
                <a:solidFill>
                  <a:srgbClr val="FF00FF"/>
                </a:solidFill>
                <a:latin typeface="Aharoni" pitchFamily="2" charset="-79"/>
                <a:cs typeface="Aharoni" pitchFamily="2" charset="-79"/>
              </a:rPr>
              <a:t>Require </a:t>
            </a:r>
            <a:r>
              <a:rPr lang="en-US" sz="3600" dirty="0">
                <a:solidFill>
                  <a:srgbClr val="FF00FF"/>
                </a:solidFill>
                <a:latin typeface="Aharoni" pitchFamily="2" charset="-79"/>
                <a:cs typeface="Aharoni" pitchFamily="2" charset="-79"/>
              </a:rPr>
              <a:t>L</a:t>
            </a:r>
            <a:r>
              <a:rPr lang="en-US" sz="3600" dirty="0" smtClean="0">
                <a:solidFill>
                  <a:srgbClr val="FF00FF"/>
                </a:solidFill>
                <a:latin typeface="Aharoni" pitchFamily="2" charset="-79"/>
                <a:cs typeface="Aharoni" pitchFamily="2" charset="-79"/>
              </a:rPr>
              <a:t>earner </a:t>
            </a:r>
            <a:r>
              <a:rPr lang="en-US" sz="3600" dirty="0">
                <a:solidFill>
                  <a:srgbClr val="FF00FF"/>
                </a:solidFill>
                <a:latin typeface="Aharoni" pitchFamily="2" charset="-79"/>
                <a:cs typeface="Aharoni" pitchFamily="2" charset="-79"/>
              </a:rPr>
              <a:t>P</a:t>
            </a:r>
            <a:r>
              <a:rPr lang="en-US" sz="3600" dirty="0" smtClean="0">
                <a:solidFill>
                  <a:srgbClr val="FF00FF"/>
                </a:solidFill>
                <a:latin typeface="Aharoni" pitchFamily="2" charset="-79"/>
                <a:cs typeface="Aharoni" pitchFamily="2" charset="-79"/>
              </a:rPr>
              <a:t>articipation </a:t>
            </a:r>
          </a:p>
          <a:p>
            <a:endParaRPr lang="en-US" sz="2400" dirty="0" smtClean="0">
              <a:latin typeface="Matura MT Script Capitals" pitchFamily="66" charset="0"/>
            </a:endParaRPr>
          </a:p>
          <a:p>
            <a:pPr>
              <a:lnSpc>
                <a:spcPct val="150000"/>
              </a:lnSpc>
            </a:pPr>
            <a:r>
              <a:rPr lang="en-US" sz="2000" b="1" dirty="0" smtClean="0"/>
              <a:t>Remember, students learn best when they are actively involved in the learning.  The passive learner has more trouble learning whatever we try to pour into his/her brain.  Whatever your teaching strategy, you can incorporate questions and answers, discussions, group work, hands-on activities, and other ways of getting students actively involved in the learning of the content.  It is up to you, the teacher, to make sure that all your students have opportunities to participate in the learning activities in the unit plan.  Avoid lecturing for an entire hour.  Listen to your students and allow them to become aware of the content.  Allow them to learn as opposed to trying to "teach" them. </a:t>
            </a:r>
          </a:p>
          <a:p>
            <a:pPr>
              <a:lnSpc>
                <a:spcPct val="150000"/>
              </a:lnSpc>
            </a:pPr>
            <a:endParaRPr lang="en-US" sz="2000" b="1"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81000" y="228600"/>
            <a:ext cx="8458200" cy="6463308"/>
          </a:xfrm>
          <a:prstGeom prst="rect">
            <a:avLst/>
          </a:prstGeom>
          <a:noFill/>
        </p:spPr>
        <p:txBody>
          <a:bodyPr wrap="square" rtlCol="0">
            <a:spAutoFit/>
          </a:bodyPr>
          <a:lstStyle/>
          <a:p>
            <a:pPr algn="ctr"/>
            <a:r>
              <a:rPr lang="en-US" sz="3600" dirty="0" smtClean="0">
                <a:solidFill>
                  <a:srgbClr val="FF00FF"/>
                </a:solidFill>
                <a:latin typeface="Aharoni" pitchFamily="2" charset="-79"/>
                <a:cs typeface="Aharoni" pitchFamily="2" charset="-79"/>
              </a:rPr>
              <a:t>Evaluate and Revise </a:t>
            </a:r>
          </a:p>
          <a:p>
            <a:r>
              <a:rPr lang="en-US" dirty="0" smtClean="0"/>
              <a:t>This last stage is often neglected but it is the most important one.  Anyone can develop a lesson and deliver it, </a:t>
            </a:r>
            <a:r>
              <a:rPr lang="en-US" b="1" dirty="0" smtClean="0">
                <a:solidFill>
                  <a:srgbClr val="FFFF00"/>
                </a:solidFill>
              </a:rPr>
              <a:t>but really good teachers must reflect upon the lesson</a:t>
            </a:r>
            <a:r>
              <a:rPr lang="en-US" dirty="0" smtClean="0"/>
              <a:t>, </a:t>
            </a:r>
            <a:r>
              <a:rPr lang="en-US" b="1" dirty="0" smtClean="0">
                <a:solidFill>
                  <a:srgbClr val="FFFF00"/>
                </a:solidFill>
              </a:rPr>
              <a:t>the stated objectives, the instructional strategy, the instructional materials, and the assessment </a:t>
            </a:r>
            <a:r>
              <a:rPr lang="en-US" dirty="0" smtClean="0"/>
              <a:t>and determine if these elements of the lesson were effective or if one or more of them need to be changed the next time the lesson is done.  Sometimes a lesson may seem like it would be great, at least on paper.  But then when you actually teach the lesson with a specific set of students, you might discover there were several things that did not seem to work.  Your expectations might be too high or too low.  The materials used might not have been appropriate for the grade level or the material might not be very motivating.  The instructional strategy might not have got students interesting in participation or the strategy might have been difficult for you to manage.  The assessment you used might have shown that students didn't learn what you tested for.  This might mean that you did not accurately test for the stated objectives, the method of assessment needs to be revised, or the lesson did not permit enough time for the students to master the objectives. </a:t>
            </a:r>
          </a:p>
          <a:p>
            <a:r>
              <a:rPr lang="en-US" dirty="0" smtClean="0"/>
              <a:t>You are not a bad teacher if a lesson does not work.  You are a bad teacher if you don't reflect upon your lessons and work on revising elements of the lesson until your students become successful learners. </a:t>
            </a:r>
            <a:br>
              <a:rPr lang="en-US" dirty="0" smtClean="0"/>
            </a:br>
            <a:r>
              <a:rPr lang="en-US" dirty="0" smtClean="0"/>
              <a:t>  </a:t>
            </a:r>
          </a:p>
          <a:p>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echnic">
  <a:themeElements>
    <a:clrScheme name="Technic">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Technic">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Technic">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89</TotalTime>
  <Words>195</Words>
  <Application>Microsoft Office PowerPoint</Application>
  <PresentationFormat>On-screen Show (4:3)</PresentationFormat>
  <Paragraphs>34</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Technic</vt:lpstr>
      <vt:lpstr>The ASSURE Model</vt:lpstr>
      <vt:lpstr>Slide 2</vt:lpstr>
      <vt:lpstr>Slide 3</vt:lpstr>
      <vt:lpstr>Slide 4</vt:lpstr>
      <vt:lpstr>Slide 5</vt:lpstr>
      <vt:lpstr>Slide 6</vt:lpstr>
      <vt:lpstr>Slide 7</vt:lpstr>
      <vt:lpstr>Slide 8</vt:lpstr>
    </vt:vector>
  </TitlesOfParts>
  <Company>e-Learning Jamaica Company Ltd.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ASSURE Model</dc:title>
  <dc:creator>Administrator</dc:creator>
  <cp:lastModifiedBy>Shirlette</cp:lastModifiedBy>
  <cp:revision>13</cp:revision>
  <dcterms:created xsi:type="dcterms:W3CDTF">2010-01-18T16:09:05Z</dcterms:created>
  <dcterms:modified xsi:type="dcterms:W3CDTF">2010-01-20T22:00:09Z</dcterms:modified>
</cp:coreProperties>
</file>

<file path=docProps/thumbnail.jpeg>
</file>