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8" r:id="rId3"/>
    <p:sldId id="259" r:id="rId4"/>
    <p:sldId id="263" r:id="rId5"/>
    <p:sldId id="257" r:id="rId6"/>
    <p:sldId id="260" r:id="rId7"/>
    <p:sldId id="261"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6" d="100"/>
          <a:sy n="86" d="100"/>
        </p:scale>
        <p:origin x="-1092" y="-13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media/image2.jpeg>
</file>

<file path=ppt/media/image3.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1EDECCD-F56F-48CD-831D-C9BB64292CA2}" type="datetimeFigureOut">
              <a:rPr lang="en-US" smtClean="0"/>
              <a:pPr/>
              <a:t>5/25/2010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9E147EF-20BC-4928-BC42-A1B6C55FB803}"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1EDECCD-F56F-48CD-831D-C9BB64292CA2}" type="datetimeFigureOut">
              <a:rPr lang="en-US" smtClean="0"/>
              <a:pPr/>
              <a:t>5/25/2010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9E147EF-20BC-4928-BC42-A1B6C55FB80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1EDECCD-F56F-48CD-831D-C9BB64292CA2}" type="datetimeFigureOut">
              <a:rPr lang="en-US" smtClean="0"/>
              <a:pPr/>
              <a:t>5/25/2010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9E147EF-20BC-4928-BC42-A1B6C55FB803}"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1EDECCD-F56F-48CD-831D-C9BB64292CA2}" type="datetimeFigureOut">
              <a:rPr lang="en-US" smtClean="0"/>
              <a:pPr/>
              <a:t>5/25/2010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9E147EF-20BC-4928-BC42-A1B6C55FB803}"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1EDECCD-F56F-48CD-831D-C9BB64292CA2}" type="datetimeFigureOut">
              <a:rPr lang="en-US" smtClean="0"/>
              <a:pPr/>
              <a:t>5/25/2010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9E147EF-20BC-4928-BC42-A1B6C55FB803}"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1EDECCD-F56F-48CD-831D-C9BB64292CA2}" type="datetimeFigureOut">
              <a:rPr lang="en-US" smtClean="0"/>
              <a:pPr/>
              <a:t>5/25/2010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9E147EF-20BC-4928-BC42-A1B6C55FB803}"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1EDECCD-F56F-48CD-831D-C9BB64292CA2}" type="datetimeFigureOut">
              <a:rPr lang="en-US" smtClean="0"/>
              <a:pPr/>
              <a:t>5/25/2010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F9E147EF-20BC-4928-BC42-A1B6C55FB803}"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1EDECCD-F56F-48CD-831D-C9BB64292CA2}" type="datetimeFigureOut">
              <a:rPr lang="en-US" smtClean="0"/>
              <a:pPr/>
              <a:t>5/25/2010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F9E147EF-20BC-4928-BC42-A1B6C55FB803}"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1EDECCD-F56F-48CD-831D-C9BB64292CA2}" type="datetimeFigureOut">
              <a:rPr lang="en-US" smtClean="0"/>
              <a:pPr/>
              <a:t>5/25/2010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F9E147EF-20BC-4928-BC42-A1B6C55FB803}"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1EDECCD-F56F-48CD-831D-C9BB64292CA2}" type="datetimeFigureOut">
              <a:rPr lang="en-US" smtClean="0"/>
              <a:pPr/>
              <a:t>5/25/2010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9E147EF-20BC-4928-BC42-A1B6C55FB803}"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1EDECCD-F56F-48CD-831D-C9BB64292CA2}" type="datetimeFigureOut">
              <a:rPr lang="en-US" smtClean="0"/>
              <a:pPr/>
              <a:t>5/25/2010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9E147EF-20BC-4928-BC42-A1B6C55FB803}"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1EDECCD-F56F-48CD-831D-C9BB64292CA2}" type="datetimeFigureOut">
              <a:rPr lang="en-US" smtClean="0"/>
              <a:pPr/>
              <a:t>5/25/2010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9E147EF-20BC-4928-BC42-A1B6C55FB803}"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hyperlink" Target="http://www.edutopia.org/teaching-module-technology-integration-what" TargetMode="External"/><Relationship Id="rId1" Type="http://schemas.openxmlformats.org/officeDocument/2006/relationships/slideLayout" Target="../slideLayouts/slideLayout1.xml"/><Relationship Id="rId5" Type="http://schemas.openxmlformats.org/officeDocument/2006/relationships/image" Target="../media/image3.jpeg"/><Relationship Id="rId4" Type="http://schemas.openxmlformats.org/officeDocument/2006/relationships/image" Target="../media/image2.jpe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hyperlink" Target="http://www.edutopia.org/change-attitude" TargetMode="Externa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381000"/>
            <a:ext cx="7772400" cy="914400"/>
          </a:xfrm>
        </p:spPr>
        <p:style>
          <a:lnRef idx="3">
            <a:schemeClr val="lt1"/>
          </a:lnRef>
          <a:fillRef idx="1">
            <a:schemeClr val="dk1"/>
          </a:fillRef>
          <a:effectRef idx="1">
            <a:schemeClr val="dk1"/>
          </a:effectRef>
          <a:fontRef idx="minor">
            <a:schemeClr val="lt1"/>
          </a:fontRef>
        </p:style>
        <p:txBody>
          <a:bodyPr>
            <a:normAutofit/>
          </a:bodyPr>
          <a:lstStyle/>
          <a:p>
            <a:r>
              <a:rPr lang="en-GB" sz="3600" cap="small" dirty="0" smtClean="0">
                <a:latin typeface="Britannic Bold" pitchFamily="34" charset="0"/>
              </a:rPr>
              <a:t>WHAT IS </a:t>
            </a:r>
            <a:r>
              <a:rPr lang="en-GB" sz="4000" b="1" cap="small" dirty="0" smtClean="0">
                <a:latin typeface="Britannic Bold" pitchFamily="34" charset="0"/>
              </a:rPr>
              <a:t>technology </a:t>
            </a:r>
            <a:r>
              <a:rPr lang="en-GB" sz="4000" b="1" cap="small" dirty="0" smtClean="0">
                <a:latin typeface="Britannic Bold" pitchFamily="34" charset="0"/>
              </a:rPr>
              <a:t>integration? </a:t>
            </a:r>
            <a:endParaRPr lang="en-US" sz="4000" dirty="0">
              <a:latin typeface="Britannic Bold" pitchFamily="34" charset="0"/>
            </a:endParaRPr>
          </a:p>
        </p:txBody>
      </p:sp>
      <p:sp>
        <p:nvSpPr>
          <p:cNvPr id="5" name="TextBox 4"/>
          <p:cNvSpPr txBox="1"/>
          <p:nvPr/>
        </p:nvSpPr>
        <p:spPr>
          <a:xfrm>
            <a:off x="533400" y="1905000"/>
            <a:ext cx="7924800" cy="5109091"/>
          </a:xfrm>
          <a:prstGeom prst="rect">
            <a:avLst/>
          </a:prstGeom>
          <a:noFill/>
        </p:spPr>
        <p:txBody>
          <a:bodyPr wrap="square" rtlCol="0">
            <a:spAutoFit/>
          </a:bodyPr>
          <a:lstStyle/>
          <a:p>
            <a:endParaRPr lang="en-US" sz="2800" dirty="0" smtClean="0">
              <a:latin typeface="Aharoni" pitchFamily="2" charset="-79"/>
              <a:cs typeface="Aharoni" pitchFamily="2" charset="-79"/>
            </a:endParaRPr>
          </a:p>
          <a:p>
            <a:endParaRPr lang="en-US" sz="2800" dirty="0" smtClean="0">
              <a:latin typeface="Aharoni" pitchFamily="2" charset="-79"/>
              <a:cs typeface="Aharoni" pitchFamily="2" charset="-79"/>
            </a:endParaRPr>
          </a:p>
          <a:p>
            <a:endParaRPr lang="en-US" sz="2800" dirty="0" smtClean="0">
              <a:latin typeface="Aharoni" pitchFamily="2" charset="-79"/>
              <a:cs typeface="Aharoni" pitchFamily="2" charset="-79"/>
            </a:endParaRPr>
          </a:p>
          <a:p>
            <a:endParaRPr lang="en-US" sz="2800" dirty="0" smtClean="0">
              <a:latin typeface="Aharoni" pitchFamily="2" charset="-79"/>
              <a:cs typeface="Aharoni" pitchFamily="2" charset="-79"/>
            </a:endParaRPr>
          </a:p>
          <a:p>
            <a:r>
              <a:rPr lang="en-US" sz="2800" dirty="0" smtClean="0">
                <a:latin typeface="Aharoni" pitchFamily="2" charset="-79"/>
                <a:cs typeface="Aharoni" pitchFamily="2" charset="-79"/>
              </a:rPr>
              <a:t>Technology </a:t>
            </a:r>
            <a:r>
              <a:rPr lang="en-US" sz="2800" dirty="0" smtClean="0">
                <a:latin typeface="Aharoni" pitchFamily="2" charset="-79"/>
                <a:cs typeface="Aharoni" pitchFamily="2" charset="-79"/>
              </a:rPr>
              <a:t>integration is the use of technology resources -- computers, digital cameras, CD-ROMs, software applications, the Internet, etc. -- in daily classroom practices, and in the management of a school. </a:t>
            </a:r>
            <a:endParaRPr lang="en-US" sz="2800" dirty="0" smtClean="0">
              <a:latin typeface="Aharoni" pitchFamily="2" charset="-79"/>
              <a:cs typeface="Aharoni" pitchFamily="2" charset="-79"/>
            </a:endParaRPr>
          </a:p>
          <a:p>
            <a:endParaRPr lang="en-US" sz="2800" dirty="0" smtClean="0">
              <a:latin typeface="Aharoni" pitchFamily="2" charset="-79"/>
              <a:cs typeface="Aharoni" pitchFamily="2" charset="-79"/>
            </a:endParaRPr>
          </a:p>
          <a:p>
            <a:r>
              <a:rPr lang="en-US" dirty="0" smtClean="0">
                <a:latin typeface="Aharoni" pitchFamily="2" charset="-79"/>
                <a:cs typeface="Aharoni" pitchFamily="2" charset="-79"/>
                <a:hlinkClick r:id="rId2"/>
              </a:rPr>
              <a:t>http://</a:t>
            </a:r>
            <a:r>
              <a:rPr lang="en-US" dirty="0" smtClean="0">
                <a:latin typeface="Aharoni" pitchFamily="2" charset="-79"/>
                <a:cs typeface="Aharoni" pitchFamily="2" charset="-79"/>
                <a:hlinkClick r:id="rId2"/>
              </a:rPr>
              <a:t>www.edutopia.org/teaching-module-technology-integration-what</a:t>
            </a:r>
            <a:endParaRPr lang="en-US" dirty="0" smtClean="0">
              <a:latin typeface="Aharoni" pitchFamily="2" charset="-79"/>
              <a:cs typeface="Aharoni" pitchFamily="2" charset="-79"/>
            </a:endParaRPr>
          </a:p>
          <a:p>
            <a:endParaRPr lang="en-US" sz="2800" dirty="0" smtClean="0">
              <a:latin typeface="Aharoni" pitchFamily="2" charset="-79"/>
              <a:cs typeface="Aharoni" pitchFamily="2" charset="-79"/>
            </a:endParaRPr>
          </a:p>
        </p:txBody>
      </p:sp>
      <p:sp>
        <p:nvSpPr>
          <p:cNvPr id="8194" name="AutoShape 2" descr="http://talkinstuff.files.wordpress.com/2009/05/laptop.jpg"/>
          <p:cNvSpPr>
            <a:spLocks noChangeAspect="1" noChangeArrowheads="1"/>
          </p:cNvSpPr>
          <p:nvPr/>
        </p:nvSpPr>
        <p:spPr bwMode="auto">
          <a:xfrm>
            <a:off x="63500" y="-136525"/>
            <a:ext cx="304800" cy="304800"/>
          </a:xfrm>
          <a:prstGeom prst="rect">
            <a:avLst/>
          </a:prstGeom>
          <a:noFill/>
        </p:spPr>
        <p:txBody>
          <a:bodyPr vert="horz" wrap="square" lIns="91440" tIns="45720" rIns="91440" bIns="45720" numCol="1" anchor="t" anchorCtr="0" compatLnSpc="1">
            <a:prstTxWarp prst="textNoShape">
              <a:avLst/>
            </a:prstTxWarp>
          </a:bodyPr>
          <a:lstStyle/>
          <a:p>
            <a:endParaRPr lang="en-US"/>
          </a:p>
        </p:txBody>
      </p:sp>
      <p:sp>
        <p:nvSpPr>
          <p:cNvPr id="8196" name="AutoShape 4" descr="http://talkinstuff.files.wordpress.com/2009/05/laptop.jpg"/>
          <p:cNvSpPr>
            <a:spLocks noChangeAspect="1" noChangeArrowheads="1"/>
          </p:cNvSpPr>
          <p:nvPr/>
        </p:nvSpPr>
        <p:spPr bwMode="auto">
          <a:xfrm>
            <a:off x="63500" y="-136525"/>
            <a:ext cx="304800" cy="304800"/>
          </a:xfrm>
          <a:prstGeom prst="rect">
            <a:avLst/>
          </a:prstGeom>
          <a:noFill/>
        </p:spPr>
        <p:txBody>
          <a:bodyPr vert="horz" wrap="square" lIns="91440" tIns="45720" rIns="91440" bIns="45720" numCol="1" anchor="t" anchorCtr="0" compatLnSpc="1">
            <a:prstTxWarp prst="textNoShape">
              <a:avLst/>
            </a:prstTxWarp>
          </a:bodyPr>
          <a:lstStyle/>
          <a:p>
            <a:endParaRPr lang="en-US"/>
          </a:p>
        </p:txBody>
      </p:sp>
      <p:sp>
        <p:nvSpPr>
          <p:cNvPr id="8198" name="AutoShape 6" descr="http://talkinstuff.files.wordpress.com/2009/05/laptop.jpg"/>
          <p:cNvSpPr>
            <a:spLocks noChangeAspect="1" noChangeArrowheads="1"/>
          </p:cNvSpPr>
          <p:nvPr/>
        </p:nvSpPr>
        <p:spPr bwMode="auto">
          <a:xfrm>
            <a:off x="63500" y="-136525"/>
            <a:ext cx="304800" cy="304800"/>
          </a:xfrm>
          <a:prstGeom prst="rect">
            <a:avLst/>
          </a:prstGeom>
          <a:noFill/>
        </p:spPr>
        <p:txBody>
          <a:bodyPr vert="horz" wrap="square" lIns="91440" tIns="45720" rIns="91440" bIns="45720" numCol="1" anchor="t" anchorCtr="0" compatLnSpc="1">
            <a:prstTxWarp prst="textNoShape">
              <a:avLst/>
            </a:prstTxWarp>
          </a:bodyPr>
          <a:lstStyle/>
          <a:p>
            <a:endParaRPr lang="en-US"/>
          </a:p>
        </p:txBody>
      </p:sp>
      <p:pic>
        <p:nvPicPr>
          <p:cNvPr id="8200" name="Picture 8" descr="http://talkinstuff.files.wordpress.com/2009/05/laptop.jpg"/>
          <p:cNvPicPr>
            <a:picLocks noChangeAspect="1" noChangeArrowheads="1"/>
          </p:cNvPicPr>
          <p:nvPr/>
        </p:nvPicPr>
        <p:blipFill>
          <a:blip r:embed="rId3" cstate="print"/>
          <a:srcRect/>
          <a:stretch>
            <a:fillRect/>
          </a:stretch>
        </p:blipFill>
        <p:spPr bwMode="auto">
          <a:xfrm>
            <a:off x="152400" y="1524000"/>
            <a:ext cx="2298700" cy="2064233"/>
          </a:xfrm>
          <a:prstGeom prst="rect">
            <a:avLst/>
          </a:prstGeom>
          <a:noFill/>
        </p:spPr>
      </p:pic>
      <p:sp>
        <p:nvSpPr>
          <p:cNvPr id="8202" name="AutoShape 10" descr="http://scrapetv.com/News/News%20Pages/Technology/images/microsoft-internet-explorer-8.jpg"/>
          <p:cNvSpPr>
            <a:spLocks noChangeAspect="1" noChangeArrowheads="1"/>
          </p:cNvSpPr>
          <p:nvPr/>
        </p:nvSpPr>
        <p:spPr bwMode="auto">
          <a:xfrm>
            <a:off x="63500" y="-136525"/>
            <a:ext cx="304800" cy="304800"/>
          </a:xfrm>
          <a:prstGeom prst="rect">
            <a:avLst/>
          </a:prstGeom>
          <a:noFill/>
        </p:spPr>
        <p:txBody>
          <a:bodyPr vert="horz" wrap="square" lIns="91440" tIns="45720" rIns="91440" bIns="45720" numCol="1" anchor="t" anchorCtr="0" compatLnSpc="1">
            <a:prstTxWarp prst="textNoShape">
              <a:avLst/>
            </a:prstTxWarp>
          </a:bodyPr>
          <a:lstStyle/>
          <a:p>
            <a:endParaRPr lang="en-US"/>
          </a:p>
        </p:txBody>
      </p:sp>
      <p:sp>
        <p:nvSpPr>
          <p:cNvPr id="8204" name="AutoShape 12" descr="http://scrapetv.com/News/News%20Pages/Technology/images/microsoft-internet-explorer-8.jpg"/>
          <p:cNvSpPr>
            <a:spLocks noChangeAspect="1" noChangeArrowheads="1"/>
          </p:cNvSpPr>
          <p:nvPr/>
        </p:nvSpPr>
        <p:spPr bwMode="auto">
          <a:xfrm>
            <a:off x="63500" y="-136525"/>
            <a:ext cx="304800" cy="304800"/>
          </a:xfrm>
          <a:prstGeom prst="rect">
            <a:avLst/>
          </a:prstGeom>
          <a:noFill/>
        </p:spPr>
        <p:txBody>
          <a:bodyPr vert="horz" wrap="square" lIns="91440" tIns="45720" rIns="91440" bIns="45720" numCol="1" anchor="t" anchorCtr="0" compatLnSpc="1">
            <a:prstTxWarp prst="textNoShape">
              <a:avLst/>
            </a:prstTxWarp>
          </a:bodyPr>
          <a:lstStyle/>
          <a:p>
            <a:endParaRPr lang="en-US"/>
          </a:p>
        </p:txBody>
      </p:sp>
      <p:pic>
        <p:nvPicPr>
          <p:cNvPr id="8206" name="Picture 14" descr="http://scrapetv.com/News/News%20Pages/Technology/images/microsoft-internet-explorer-8.jpg"/>
          <p:cNvPicPr>
            <a:picLocks noChangeAspect="1" noChangeArrowheads="1"/>
          </p:cNvPicPr>
          <p:nvPr/>
        </p:nvPicPr>
        <p:blipFill>
          <a:blip r:embed="rId4" cstate="print"/>
          <a:srcRect/>
          <a:stretch>
            <a:fillRect/>
          </a:stretch>
        </p:blipFill>
        <p:spPr bwMode="auto">
          <a:xfrm>
            <a:off x="3429000" y="1600200"/>
            <a:ext cx="2895600" cy="1930400"/>
          </a:xfrm>
          <a:prstGeom prst="rect">
            <a:avLst/>
          </a:prstGeom>
          <a:noFill/>
        </p:spPr>
      </p:pic>
      <p:pic>
        <p:nvPicPr>
          <p:cNvPr id="8208" name="Picture 16" descr="http://huddyjamboscomputing.files.wordpress.com/2009/01/digital-camera2.jpg"/>
          <p:cNvPicPr>
            <a:picLocks noChangeAspect="1" noChangeArrowheads="1"/>
          </p:cNvPicPr>
          <p:nvPr/>
        </p:nvPicPr>
        <p:blipFill>
          <a:blip r:embed="rId5" cstate="print"/>
          <a:srcRect/>
          <a:stretch>
            <a:fillRect/>
          </a:stretch>
        </p:blipFill>
        <p:spPr bwMode="auto">
          <a:xfrm rot="1889876">
            <a:off x="6801905" y="1725273"/>
            <a:ext cx="2086955" cy="1565216"/>
          </a:xfrm>
          <a:prstGeom prst="rect">
            <a:avLst/>
          </a:prstGeom>
          <a:noFill/>
        </p:spPr>
      </p:pic>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04800" y="533400"/>
            <a:ext cx="8458200" cy="5632311"/>
          </a:xfrm>
          <a:prstGeom prst="rect">
            <a:avLst/>
          </a:prstGeom>
          <a:noFill/>
        </p:spPr>
        <p:txBody>
          <a:bodyPr wrap="square" rtlCol="0">
            <a:spAutoFit/>
          </a:bodyPr>
          <a:lstStyle/>
          <a:p>
            <a:endParaRPr lang="en-US" sz="3600" dirty="0" smtClean="0">
              <a:latin typeface="Aharoni" pitchFamily="2" charset="-79"/>
              <a:cs typeface="Aharoni" pitchFamily="2" charset="-79"/>
            </a:endParaRPr>
          </a:p>
          <a:p>
            <a:endParaRPr lang="en-US" sz="3600" dirty="0" smtClean="0">
              <a:latin typeface="Aharoni" pitchFamily="2" charset="-79"/>
              <a:cs typeface="Aharoni" pitchFamily="2" charset="-79"/>
            </a:endParaRPr>
          </a:p>
          <a:p>
            <a:endParaRPr lang="en-US" sz="3600" dirty="0" smtClean="0">
              <a:latin typeface="Aharoni" pitchFamily="2" charset="-79"/>
              <a:cs typeface="Aharoni" pitchFamily="2" charset="-79"/>
            </a:endParaRPr>
          </a:p>
          <a:p>
            <a:r>
              <a:rPr lang="en-US" sz="3600" dirty="0" smtClean="0">
                <a:latin typeface="Aharoni" pitchFamily="2" charset="-79"/>
                <a:cs typeface="Aharoni" pitchFamily="2" charset="-79"/>
              </a:rPr>
              <a:t>Technology </a:t>
            </a:r>
            <a:r>
              <a:rPr lang="en-US" sz="3600" dirty="0" smtClean="0">
                <a:latin typeface="Aharoni" pitchFamily="2" charset="-79"/>
                <a:cs typeface="Aharoni" pitchFamily="2" charset="-79"/>
              </a:rPr>
              <a:t>integration is achieved when the use of technology is </a:t>
            </a:r>
            <a:r>
              <a:rPr lang="en-US" sz="3600" dirty="0" smtClean="0">
                <a:solidFill>
                  <a:srgbClr val="FF0000"/>
                </a:solidFill>
                <a:latin typeface="Aharoni" pitchFamily="2" charset="-79"/>
                <a:cs typeface="Aharoni" pitchFamily="2" charset="-79"/>
              </a:rPr>
              <a:t>routine and transparent. </a:t>
            </a:r>
            <a:r>
              <a:rPr lang="en-US" sz="3600" dirty="0" smtClean="0">
                <a:latin typeface="Aharoni" pitchFamily="2" charset="-79"/>
                <a:cs typeface="Aharoni" pitchFamily="2" charset="-79"/>
              </a:rPr>
              <a:t>Technology integration is achieved when a child or a teacher doesn't stop to think that he or she is using a computer or researching via the Internet.</a:t>
            </a:r>
            <a:endParaRPr lang="en-US" sz="3600" dirty="0">
              <a:latin typeface="Aharoni" pitchFamily="2" charset="-79"/>
              <a:cs typeface="Aharoni" pitchFamily="2" charset="-79"/>
            </a:endParaRPr>
          </a:p>
        </p:txBody>
      </p:sp>
      <p:sp>
        <p:nvSpPr>
          <p:cNvPr id="3" name="TextBox 2"/>
          <p:cNvSpPr txBox="1"/>
          <p:nvPr/>
        </p:nvSpPr>
        <p:spPr>
          <a:xfrm>
            <a:off x="533400" y="381000"/>
            <a:ext cx="8382000" cy="1323439"/>
          </a:xfrm>
          <a:prstGeom prst="rect">
            <a:avLst/>
          </a:prstGeom>
        </p:spPr>
        <p:style>
          <a:lnRef idx="0">
            <a:schemeClr val="accent3"/>
          </a:lnRef>
          <a:fillRef idx="3">
            <a:schemeClr val="accent3"/>
          </a:fillRef>
          <a:effectRef idx="3">
            <a:schemeClr val="accent3"/>
          </a:effectRef>
          <a:fontRef idx="minor">
            <a:schemeClr val="lt1"/>
          </a:fontRef>
        </p:style>
        <p:txBody>
          <a:bodyPr wrap="square" rtlCol="0">
            <a:spAutoFit/>
          </a:bodyPr>
          <a:lstStyle/>
          <a:p>
            <a:pPr algn="ctr"/>
            <a:r>
              <a:rPr lang="en-US" sz="4000" b="1" dirty="0" smtClean="0">
                <a:solidFill>
                  <a:schemeClr val="tx1"/>
                </a:solidFill>
              </a:rPr>
              <a:t>HOW IS TECHNOLOGY INTEGRATION ACHIEVED?</a:t>
            </a:r>
            <a:endParaRPr lang="en-US" sz="4000" b="1" dirty="0">
              <a:solidFill>
                <a:schemeClr val="tx1"/>
              </a:solidFill>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457200" y="533400"/>
            <a:ext cx="8305800" cy="5078313"/>
          </a:xfrm>
          <a:prstGeom prst="rect">
            <a:avLst/>
          </a:prstGeom>
          <a:noFill/>
        </p:spPr>
        <p:txBody>
          <a:bodyPr wrap="square" rtlCol="0">
            <a:spAutoFit/>
          </a:bodyPr>
          <a:lstStyle/>
          <a:p>
            <a:endParaRPr lang="en-US" sz="3600" b="1" dirty="0" smtClean="0"/>
          </a:p>
          <a:p>
            <a:endParaRPr lang="en-US" sz="3600" b="1" dirty="0" smtClean="0"/>
          </a:p>
          <a:p>
            <a:endParaRPr lang="en-US" sz="3600" b="1" dirty="0" smtClean="0"/>
          </a:p>
          <a:p>
            <a:endParaRPr lang="en-US" sz="3600" b="1" dirty="0" smtClean="0"/>
          </a:p>
          <a:p>
            <a:endParaRPr lang="en-US" sz="3600" b="1" dirty="0" smtClean="0"/>
          </a:p>
          <a:p>
            <a:r>
              <a:rPr lang="en-US" sz="3600" b="1" dirty="0" smtClean="0"/>
              <a:t>Technology </a:t>
            </a:r>
            <a:r>
              <a:rPr lang="en-US" sz="3600" b="1" dirty="0" smtClean="0"/>
              <a:t>integration is achieved when </a:t>
            </a:r>
            <a:r>
              <a:rPr lang="en-US" sz="3600" b="1" dirty="0" smtClean="0">
                <a:solidFill>
                  <a:srgbClr val="FF0000"/>
                </a:solidFill>
              </a:rPr>
              <a:t>technology is accessible and readily available for the task at hand</a:t>
            </a:r>
            <a:r>
              <a:rPr lang="en-US" sz="3600" b="1" dirty="0" smtClean="0"/>
              <a:t>, the 21st Century task. </a:t>
            </a:r>
            <a:endParaRPr lang="en-US" dirty="0"/>
          </a:p>
        </p:txBody>
      </p:sp>
      <p:sp>
        <p:nvSpPr>
          <p:cNvPr id="4" name="TextBox 3"/>
          <p:cNvSpPr txBox="1"/>
          <p:nvPr/>
        </p:nvSpPr>
        <p:spPr>
          <a:xfrm>
            <a:off x="533400" y="381000"/>
            <a:ext cx="8382000" cy="1323439"/>
          </a:xfrm>
          <a:prstGeom prst="rect">
            <a:avLst/>
          </a:prstGeom>
        </p:spPr>
        <p:style>
          <a:lnRef idx="0">
            <a:schemeClr val="accent3"/>
          </a:lnRef>
          <a:fillRef idx="3">
            <a:schemeClr val="accent3"/>
          </a:fillRef>
          <a:effectRef idx="3">
            <a:schemeClr val="accent3"/>
          </a:effectRef>
          <a:fontRef idx="minor">
            <a:schemeClr val="lt1"/>
          </a:fontRef>
        </p:style>
        <p:txBody>
          <a:bodyPr wrap="square" rtlCol="0">
            <a:spAutoFit/>
          </a:bodyPr>
          <a:lstStyle/>
          <a:p>
            <a:pPr algn="ctr"/>
            <a:r>
              <a:rPr lang="en-US" sz="4000" b="1" dirty="0" smtClean="0">
                <a:solidFill>
                  <a:schemeClr val="tx1"/>
                </a:solidFill>
              </a:rPr>
              <a:t>HOW IS TECHNOLOGY INTEGRATION ACHIEVED?</a:t>
            </a:r>
            <a:endParaRPr lang="en-US" sz="4000" b="1" dirty="0">
              <a:solidFill>
                <a:schemeClr val="tx1"/>
              </a:solidFill>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381000" y="762000"/>
            <a:ext cx="8610600" cy="6186309"/>
          </a:xfrm>
          <a:prstGeom prst="rect">
            <a:avLst/>
          </a:prstGeom>
          <a:noFill/>
        </p:spPr>
        <p:txBody>
          <a:bodyPr wrap="square" rtlCol="0">
            <a:spAutoFit/>
          </a:bodyPr>
          <a:lstStyle/>
          <a:p>
            <a:endParaRPr lang="en-US" sz="3600" b="1" dirty="0" smtClean="0"/>
          </a:p>
          <a:p>
            <a:endParaRPr lang="en-US" sz="3600" b="1" dirty="0" smtClean="0"/>
          </a:p>
          <a:p>
            <a:endParaRPr lang="en-US" sz="3600" b="1" dirty="0" smtClean="0"/>
          </a:p>
          <a:p>
            <a:r>
              <a:rPr lang="en-US" sz="3600" b="1" dirty="0" smtClean="0"/>
              <a:t>Technology </a:t>
            </a:r>
            <a:r>
              <a:rPr lang="en-US" sz="3600" b="1" dirty="0" smtClean="0"/>
              <a:t>integration is achieved when </a:t>
            </a:r>
            <a:r>
              <a:rPr lang="en-US" sz="3600" b="1" dirty="0" smtClean="0">
                <a:solidFill>
                  <a:srgbClr val="FF0000"/>
                </a:solidFill>
              </a:rPr>
              <a:t>technology tools support the curricular goals</a:t>
            </a:r>
            <a:r>
              <a:rPr lang="en-US" sz="3600" b="1" dirty="0" smtClean="0"/>
              <a:t>, and </a:t>
            </a:r>
            <a:r>
              <a:rPr lang="en-US" sz="3600" b="1" dirty="0" smtClean="0">
                <a:solidFill>
                  <a:srgbClr val="FF0000"/>
                </a:solidFill>
              </a:rPr>
              <a:t>help the students to effectively reach their goals</a:t>
            </a:r>
            <a:r>
              <a:rPr lang="en-US" sz="3600" b="1" dirty="0" smtClean="0"/>
              <a:t>. </a:t>
            </a:r>
            <a:r>
              <a:rPr lang="en-US" sz="3600" b="1" u="sng" dirty="0" smtClean="0">
                <a:solidFill>
                  <a:srgbClr val="00B050"/>
                </a:solidFill>
              </a:rPr>
              <a:t>Students are more actively engaged in projects </a:t>
            </a:r>
            <a:r>
              <a:rPr lang="en-US" sz="3600" b="1" dirty="0" smtClean="0"/>
              <a:t>when technology integration is a seamless part of the learning process.</a:t>
            </a:r>
          </a:p>
          <a:p>
            <a:endParaRPr lang="en-US" sz="3600" dirty="0"/>
          </a:p>
        </p:txBody>
      </p:sp>
      <p:sp>
        <p:nvSpPr>
          <p:cNvPr id="4" name="TextBox 3"/>
          <p:cNvSpPr txBox="1"/>
          <p:nvPr/>
        </p:nvSpPr>
        <p:spPr>
          <a:xfrm>
            <a:off x="533400" y="381000"/>
            <a:ext cx="8382000" cy="1323439"/>
          </a:xfrm>
          <a:prstGeom prst="rect">
            <a:avLst/>
          </a:prstGeom>
        </p:spPr>
        <p:style>
          <a:lnRef idx="0">
            <a:schemeClr val="accent3"/>
          </a:lnRef>
          <a:fillRef idx="3">
            <a:schemeClr val="accent3"/>
          </a:fillRef>
          <a:effectRef idx="3">
            <a:schemeClr val="accent3"/>
          </a:effectRef>
          <a:fontRef idx="minor">
            <a:schemeClr val="lt1"/>
          </a:fontRef>
        </p:style>
        <p:txBody>
          <a:bodyPr wrap="square" rtlCol="0">
            <a:spAutoFit/>
          </a:bodyPr>
          <a:lstStyle/>
          <a:p>
            <a:pPr algn="ctr"/>
            <a:r>
              <a:rPr lang="en-US" sz="4000" b="1" dirty="0" smtClean="0">
                <a:solidFill>
                  <a:schemeClr val="tx1"/>
                </a:solidFill>
              </a:rPr>
              <a:t>HOW IS TECHNOLOGY INTEGRATION ACHIEVED?</a:t>
            </a:r>
            <a:endParaRPr lang="en-US" sz="4000" b="1" dirty="0">
              <a:solidFill>
                <a:schemeClr val="tx1"/>
              </a:solidFill>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04800" y="381000"/>
            <a:ext cx="8534400" cy="6186309"/>
          </a:xfrm>
          <a:prstGeom prst="rect">
            <a:avLst/>
          </a:prstGeom>
          <a:noFill/>
        </p:spPr>
        <p:txBody>
          <a:bodyPr wrap="square" rtlCol="0">
            <a:spAutoFit/>
          </a:bodyPr>
          <a:lstStyle/>
          <a:p>
            <a:endParaRPr lang="en-US" sz="3600" b="1" dirty="0" smtClean="0"/>
          </a:p>
          <a:p>
            <a:endParaRPr lang="en-US" sz="3600" b="1" dirty="0" smtClean="0"/>
          </a:p>
          <a:p>
            <a:r>
              <a:rPr lang="en-US" sz="3600" b="1" dirty="0" smtClean="0"/>
              <a:t>The </a:t>
            </a:r>
            <a:r>
              <a:rPr lang="en-US" sz="3600" b="1" dirty="0" smtClean="0">
                <a:solidFill>
                  <a:srgbClr val="FF0000"/>
                </a:solidFill>
              </a:rPr>
              <a:t>acceptance of change </a:t>
            </a:r>
            <a:r>
              <a:rPr lang="en-US" sz="3600" b="1" dirty="0" smtClean="0"/>
              <a:t>is a major requirement for technology integration. Technology is continuously changing. It is an ongoing process. It demands continual learning. Change is not always easy. The initial human reaction to change is resistance. Resistance makes for slow change, but change is inevitable.</a:t>
            </a:r>
          </a:p>
          <a:p>
            <a:endParaRPr lang="en-US" sz="3600" dirty="0"/>
          </a:p>
        </p:txBody>
      </p:sp>
      <p:sp>
        <p:nvSpPr>
          <p:cNvPr id="3" name="TextBox 2"/>
          <p:cNvSpPr txBox="1"/>
          <p:nvPr/>
        </p:nvSpPr>
        <p:spPr>
          <a:xfrm>
            <a:off x="533400" y="381000"/>
            <a:ext cx="8382000" cy="707886"/>
          </a:xfrm>
          <a:prstGeom prst="rect">
            <a:avLst/>
          </a:prstGeom>
        </p:spPr>
        <p:style>
          <a:lnRef idx="0">
            <a:schemeClr val="accent3"/>
          </a:lnRef>
          <a:fillRef idx="3">
            <a:schemeClr val="accent3"/>
          </a:fillRef>
          <a:effectRef idx="3">
            <a:schemeClr val="accent3"/>
          </a:effectRef>
          <a:fontRef idx="minor">
            <a:schemeClr val="lt1"/>
          </a:fontRef>
        </p:style>
        <p:txBody>
          <a:bodyPr wrap="square" rtlCol="0">
            <a:spAutoFit/>
          </a:bodyPr>
          <a:lstStyle/>
          <a:p>
            <a:pPr algn="ctr"/>
            <a:r>
              <a:rPr lang="en-US" sz="4000" b="1" dirty="0" smtClean="0">
                <a:solidFill>
                  <a:schemeClr val="tx1"/>
                </a:solidFill>
              </a:rPr>
              <a:t>CHANGE</a:t>
            </a:r>
            <a:endParaRPr lang="en-US" sz="4000" b="1" dirty="0">
              <a:solidFill>
                <a:schemeClr val="tx1"/>
              </a:solidFill>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457200" y="457200"/>
            <a:ext cx="8305800" cy="4524315"/>
          </a:xfrm>
          <a:prstGeom prst="rect">
            <a:avLst/>
          </a:prstGeom>
          <a:noFill/>
        </p:spPr>
        <p:txBody>
          <a:bodyPr wrap="square" rtlCol="0">
            <a:spAutoFit/>
          </a:bodyPr>
          <a:lstStyle/>
          <a:p>
            <a:r>
              <a:rPr lang="en-US" sz="3200" b="1" dirty="0" smtClean="0"/>
              <a:t>Today, technology is a transparent part of children's lives. Many homes have computers and Internet connections. These technologies bring the tools of empowerment into the hands and minds of those who use them. They lead to </a:t>
            </a:r>
            <a:r>
              <a:rPr lang="en-US" sz="3200" b="1" dirty="0" smtClean="0">
                <a:hlinkClick r:id="rId2"/>
              </a:rPr>
              <a:t>A Change in Attitude.</a:t>
            </a:r>
            <a:endParaRPr lang="en-US" sz="3200" b="1" dirty="0" smtClean="0"/>
          </a:p>
          <a:p>
            <a:r>
              <a:rPr lang="en-US" sz="3200" b="1" u="sng" dirty="0" smtClean="0">
                <a:solidFill>
                  <a:srgbClr val="00B050"/>
                </a:solidFill>
              </a:rPr>
              <a:t>When effectively integrated into the curriculum, technology tools can extend learning in powerful ways</a:t>
            </a:r>
            <a:r>
              <a:rPr lang="en-US" sz="3200" b="1" dirty="0" smtClean="0"/>
              <a:t>.</a:t>
            </a:r>
            <a:endParaRPr lang="en-US" sz="3200" b="1"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04800" y="228600"/>
            <a:ext cx="8686800" cy="5909310"/>
          </a:xfrm>
          <a:prstGeom prst="rect">
            <a:avLst/>
          </a:prstGeom>
          <a:noFill/>
        </p:spPr>
        <p:txBody>
          <a:bodyPr wrap="square" rtlCol="0">
            <a:spAutoFit/>
          </a:bodyPr>
          <a:lstStyle/>
          <a:p>
            <a:r>
              <a:rPr lang="en-US" sz="3000" b="1" dirty="0" smtClean="0"/>
              <a:t>These tools, including the Internet and multimedia applications, can provide students and teachers with:</a:t>
            </a:r>
          </a:p>
          <a:p>
            <a:pPr>
              <a:buFont typeface="Arial" pitchFamily="34" charset="0"/>
              <a:buChar char="•"/>
            </a:pPr>
            <a:r>
              <a:rPr lang="en-US" sz="3000" b="1" dirty="0" smtClean="0">
                <a:solidFill>
                  <a:srgbClr val="00B050"/>
                </a:solidFill>
              </a:rPr>
              <a:t>Access to up-to-date, primary source material</a:t>
            </a:r>
          </a:p>
          <a:p>
            <a:pPr>
              <a:buFont typeface="Arial" pitchFamily="34" charset="0"/>
              <a:buChar char="•"/>
            </a:pPr>
            <a:r>
              <a:rPr lang="en-US" sz="3000" b="1" dirty="0" smtClean="0">
                <a:solidFill>
                  <a:schemeClr val="accent6">
                    <a:lumMod val="50000"/>
                  </a:schemeClr>
                </a:solidFill>
              </a:rPr>
              <a:t>Methods of collecting and recording data;</a:t>
            </a:r>
          </a:p>
          <a:p>
            <a:pPr>
              <a:buFont typeface="Arial" pitchFamily="34" charset="0"/>
              <a:buChar char="•"/>
            </a:pPr>
            <a:r>
              <a:rPr lang="en-US" sz="3000" b="1" dirty="0" smtClean="0">
                <a:solidFill>
                  <a:srgbClr val="0070C0"/>
                </a:solidFill>
              </a:rPr>
              <a:t>Ways to collaborate with students, teachers, and experts around the world</a:t>
            </a:r>
          </a:p>
          <a:p>
            <a:pPr>
              <a:buFont typeface="Arial" pitchFamily="34" charset="0"/>
              <a:buChar char="•"/>
            </a:pPr>
            <a:r>
              <a:rPr lang="en-US" sz="3000" b="1" dirty="0" smtClean="0">
                <a:solidFill>
                  <a:srgbClr val="FF0000"/>
                </a:solidFill>
              </a:rPr>
              <a:t>Opportunities for expressing understanding via images, sound, and text</a:t>
            </a:r>
          </a:p>
          <a:p>
            <a:pPr>
              <a:buFont typeface="Arial" pitchFamily="34" charset="0"/>
              <a:buChar char="•"/>
            </a:pPr>
            <a:r>
              <a:rPr lang="en-US" sz="3000" b="1" dirty="0" smtClean="0">
                <a:solidFill>
                  <a:srgbClr val="7030A0"/>
                </a:solidFill>
              </a:rPr>
              <a:t>Learning that is relevant and assessment that is authentic</a:t>
            </a:r>
          </a:p>
          <a:p>
            <a:pPr>
              <a:buFont typeface="Arial" pitchFamily="34" charset="0"/>
              <a:buChar char="•"/>
            </a:pPr>
            <a:r>
              <a:rPr lang="en-US" sz="3000" b="1" dirty="0" smtClean="0">
                <a:solidFill>
                  <a:srgbClr val="C00000"/>
                </a:solidFill>
              </a:rPr>
              <a:t>Training for publishing and presenting their new knowledge.</a:t>
            </a:r>
          </a:p>
          <a:p>
            <a:pPr>
              <a:buFont typeface="Arial" pitchFamily="34" charset="0"/>
              <a:buChar char="•"/>
            </a:pPr>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274</TotalTime>
  <Words>358</Words>
  <Application>Microsoft Office PowerPoint</Application>
  <PresentationFormat>On-screen Show (4:3)</PresentationFormat>
  <Paragraphs>38</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Office Theme</vt:lpstr>
      <vt:lpstr>WHAT IS technology integration? </vt:lpstr>
      <vt:lpstr>Slide 2</vt:lpstr>
      <vt:lpstr>Slide 3</vt:lpstr>
      <vt:lpstr>Slide 4</vt:lpstr>
      <vt:lpstr>Slide 5</vt:lpstr>
      <vt:lpstr>Slide 6</vt:lpstr>
      <vt:lpstr>Slide 7</vt:lpstr>
    </vt:vector>
  </TitlesOfParts>
  <Company>Hewlett-Packard Company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WHAT IS technology integration</dc:title>
  <dc:creator>Shirlette</dc:creator>
  <cp:lastModifiedBy>Shirlette</cp:lastModifiedBy>
  <cp:revision>13</cp:revision>
  <dcterms:created xsi:type="dcterms:W3CDTF">2010-01-12T23:12:29Z</dcterms:created>
  <dcterms:modified xsi:type="dcterms:W3CDTF">2010-05-25T23:48:13Z</dcterms:modified>
</cp:coreProperties>
</file>

<file path=docProps/thumbnail.jpeg>
</file>