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8" r:id="rId3"/>
    <p:sldId id="269" r:id="rId4"/>
    <p:sldId id="272" r:id="rId5"/>
    <p:sldId id="273" r:id="rId6"/>
    <p:sldId id="274" r:id="rId7"/>
    <p:sldId id="275" r:id="rId8"/>
    <p:sldId id="276" r:id="rId9"/>
    <p:sldId id="265" r:id="rId10"/>
    <p:sldId id="266" r:id="rId11"/>
    <p:sldId id="267" r:id="rId12"/>
    <p:sldId id="27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60" autoAdjust="0"/>
    <p:restoredTop sz="94660"/>
  </p:normalViewPr>
  <p:slideViewPr>
    <p:cSldViewPr>
      <p:cViewPr varScale="1">
        <p:scale>
          <a:sx n="88" d="100"/>
          <a:sy n="88" d="100"/>
        </p:scale>
        <p:origin x="-10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FF41E5C-E224-4E32-B1C8-E5A9561FC3CB}" type="datetimeFigureOut">
              <a:rPr lang="en-US" smtClean="0"/>
              <a:pPr/>
              <a:t>2/28/2010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D50072A-471D-44BB-9B84-D60B4A955CC2}"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FF41E5C-E224-4E32-B1C8-E5A9561FC3CB}" type="datetimeFigureOut">
              <a:rPr lang="en-US" smtClean="0"/>
              <a:pPr/>
              <a:t>2/28/2010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50072A-471D-44BB-9B84-D60B4A955CC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D50072A-471D-44BB-9B84-D60B4A955CC2}"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FF41E5C-E224-4E32-B1C8-E5A9561FC3CB}" type="datetimeFigureOut">
              <a:rPr lang="en-US" smtClean="0"/>
              <a:pPr/>
              <a:t>2/28/2010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FF41E5C-E224-4E32-B1C8-E5A9561FC3CB}" type="datetimeFigureOut">
              <a:rPr lang="en-US" smtClean="0"/>
              <a:pPr/>
              <a:t>2/28/2010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ED50072A-471D-44BB-9B84-D60B4A955CC2}"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DFF41E5C-E224-4E32-B1C8-E5A9561FC3CB}" type="datetimeFigureOut">
              <a:rPr lang="en-US" smtClean="0"/>
              <a:pPr/>
              <a:t>2/28/2010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D50072A-471D-44BB-9B84-D60B4A955CC2}"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DFF41E5C-E224-4E32-B1C8-E5A9561FC3CB}" type="datetimeFigureOut">
              <a:rPr lang="en-US" smtClean="0"/>
              <a:pPr/>
              <a:t>2/28/2010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50072A-471D-44BB-9B84-D60B4A955CC2}"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FF41E5C-E224-4E32-B1C8-E5A9561FC3CB}" type="datetimeFigureOut">
              <a:rPr lang="en-US" smtClean="0"/>
              <a:pPr/>
              <a:t>2/28/2010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D50072A-471D-44BB-9B84-D60B4A955CC2}"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FF41E5C-E224-4E32-B1C8-E5A9561FC3CB}" type="datetimeFigureOut">
              <a:rPr lang="en-US" smtClean="0"/>
              <a:pPr/>
              <a:t>2/28/2010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ED50072A-471D-44BB-9B84-D60B4A955CC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DFF41E5C-E224-4E32-B1C8-E5A9561FC3CB}" type="datetimeFigureOut">
              <a:rPr lang="en-US" smtClean="0"/>
              <a:pPr/>
              <a:t>2/28/2010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D50072A-471D-44BB-9B84-D60B4A955C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D50072A-471D-44BB-9B84-D60B4A955CC2}"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DFF41E5C-E224-4E32-B1C8-E5A9561FC3CB}" type="datetimeFigureOut">
              <a:rPr lang="en-US" smtClean="0"/>
              <a:pPr/>
              <a:t>2/28/2010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D50072A-471D-44BB-9B84-D60B4A955CC2}"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DFF41E5C-E224-4E32-B1C8-E5A9561FC3CB}" type="datetimeFigureOut">
              <a:rPr lang="en-US" smtClean="0"/>
              <a:pPr/>
              <a:t>2/28/2010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DFF41E5C-E224-4E32-B1C8-E5A9561FC3CB}" type="datetimeFigureOut">
              <a:rPr lang="en-US" smtClean="0"/>
              <a:pPr/>
              <a:t>2/28/2010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D50072A-471D-44BB-9B84-D60B4A955CC2}"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podcastalley.com/" TargetMode="External"/><Relationship Id="rId2" Type="http://schemas.openxmlformats.org/officeDocument/2006/relationships/hyperlink" Target="http://www.podcasting-tools.com/" TargetMode="External"/><Relationship Id="rId1" Type="http://schemas.openxmlformats.org/officeDocument/2006/relationships/slideLayout" Target="../slideLayouts/slideLayout7.xml"/><Relationship Id="rId5" Type="http://schemas.openxmlformats.org/officeDocument/2006/relationships/hyperlink" Target="http://www.podcastingnews.com/" TargetMode="External"/><Relationship Id="rId4" Type="http://schemas.openxmlformats.org/officeDocument/2006/relationships/hyperlink" Target="http://www.podcastbunker.com/"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hrBbczS9I0&amp;NR=1" TargetMode="External"/><Relationship Id="rId2" Type="http://schemas.openxmlformats.org/officeDocument/2006/relationships/hyperlink" Target="http://www.youtube.com/watch?v=DDLqu0d-z8o" TargetMode="External"/><Relationship Id="rId1" Type="http://schemas.openxmlformats.org/officeDocument/2006/relationships/slideLayout" Target="../slideLayouts/slideLayout7.xml"/><Relationship Id="rId5" Type="http://schemas.openxmlformats.org/officeDocument/2006/relationships/hyperlink" Target="http://www.youtube.com/watch?v=IC3VZkfdgV8" TargetMode="External"/><Relationship Id="rId4" Type="http://schemas.openxmlformats.org/officeDocument/2006/relationships/hyperlink" Target="http://www.youtube.com/watch?v=-hrBbczS9I0&amp;feature=related"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www.abc.net.au/rn/podcast/help.htm"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www.apple.com/itunes/" TargetMode="External"/><Relationship Id="rId2" Type="http://schemas.openxmlformats.org/officeDocument/2006/relationships/hyperlink" Target="http://juicereceiver.sourceforge.net/"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ww.apple.com/ilife/garageband/" TargetMode="External"/><Relationship Id="rId7" Type="http://schemas.openxmlformats.org/officeDocument/2006/relationships/hyperlink" Target="http://recap.ltd.uk/podcasting/channel-list.php" TargetMode="External"/><Relationship Id="rId2" Type="http://schemas.openxmlformats.org/officeDocument/2006/relationships/hyperlink" Target="http://audacity.sourceforge.net/" TargetMode="External"/><Relationship Id="rId1" Type="http://schemas.openxmlformats.org/officeDocument/2006/relationships/slideLayout" Target="../slideLayouts/slideLayout7.xml"/><Relationship Id="rId6" Type="http://schemas.openxmlformats.org/officeDocument/2006/relationships/hyperlink" Target="http://www.blogger.com/start" TargetMode="External"/><Relationship Id="rId5" Type="http://schemas.openxmlformats.org/officeDocument/2006/relationships/hyperlink" Target="http://www.apple.com/support/garageband/podcasts/" TargetMode="External"/><Relationship Id="rId4" Type="http://schemas.openxmlformats.org/officeDocument/2006/relationships/hyperlink" Target="http://socialelearning.flexiblelearning.net.au/social_elearning/lo/podcast_gde/podcast_gde_00.ht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www.abc.net.au/rn/edpod/" TargetMode="External"/><Relationship Id="rId2" Type="http://schemas.openxmlformats.org/officeDocument/2006/relationships/hyperlink" Target="http://www.abc.net.au/rn/podcast/" TargetMode="External"/><Relationship Id="rId1" Type="http://schemas.openxmlformats.org/officeDocument/2006/relationships/slideLayout" Target="../slideLayouts/slideLayout7.xml"/><Relationship Id="rId6" Type="http://schemas.openxmlformats.org/officeDocument/2006/relationships/hyperlink" Target="http://epnweb.org/index.php" TargetMode="External"/><Relationship Id="rId5" Type="http://schemas.openxmlformats.org/officeDocument/2006/relationships/hyperlink" Target="http://www.nasa.gov/multimedia/podcasting/" TargetMode="External"/><Relationship Id="rId4" Type="http://schemas.openxmlformats.org/officeDocument/2006/relationships/hyperlink" Target="http://www.csiro.au/products/CSIROpod.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podbean.com/" TargetMode="External"/><Relationship Id="rId2" Type="http://schemas.openxmlformats.org/officeDocument/2006/relationships/hyperlink" Target="http://odeo.com/" TargetMode="External"/><Relationship Id="rId1" Type="http://schemas.openxmlformats.org/officeDocument/2006/relationships/slideLayout" Target="../slideLayouts/slideLayout7.xml"/><Relationship Id="rId4" Type="http://schemas.openxmlformats.org/officeDocument/2006/relationships/hyperlink" Target="http://www.podomatic.com/featured"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1000"/>
            <a:ext cx="7772400" cy="1470025"/>
          </a:xfrm>
        </p:spPr>
        <p:style>
          <a:lnRef idx="0">
            <a:schemeClr val="accent6"/>
          </a:lnRef>
          <a:fillRef idx="3">
            <a:schemeClr val="accent6"/>
          </a:fillRef>
          <a:effectRef idx="3">
            <a:schemeClr val="accent6"/>
          </a:effectRef>
          <a:fontRef idx="minor">
            <a:schemeClr val="lt1"/>
          </a:fontRef>
        </p:style>
        <p:txBody>
          <a:bodyPr>
            <a:normAutofit/>
          </a:bodyPr>
          <a:lstStyle/>
          <a:p>
            <a:r>
              <a:rPr lang="en-US" sz="6600" dirty="0" smtClean="0">
                <a:solidFill>
                  <a:schemeClr val="tx1"/>
                </a:solidFill>
                <a:latin typeface="Arial Rounded MT Bold" pitchFamily="34" charset="0"/>
              </a:rPr>
              <a:t>Podcast</a:t>
            </a:r>
            <a:r>
              <a:rPr lang="en-US" sz="6600" dirty="0" smtClean="0">
                <a:solidFill>
                  <a:schemeClr val="tx1"/>
                </a:solidFill>
                <a:latin typeface="Arial Rounded MT Bold" pitchFamily="34" charset="0"/>
              </a:rPr>
              <a:t>?</a:t>
            </a:r>
            <a:endParaRPr lang="en-US" sz="6600" dirty="0">
              <a:solidFill>
                <a:schemeClr val="tx1"/>
              </a:solidFill>
              <a:latin typeface="Arial Rounded MT Bold" pitchFamily="34" charset="0"/>
            </a:endParaRPr>
          </a:p>
        </p:txBody>
      </p:sp>
      <p:pic>
        <p:nvPicPr>
          <p:cNvPr id="7" name="Picture 6" descr="animated microphone.gif"/>
          <p:cNvPicPr>
            <a:picLocks noChangeAspect="1"/>
          </p:cNvPicPr>
          <p:nvPr/>
        </p:nvPicPr>
        <p:blipFill>
          <a:blip r:embed="rId2"/>
          <a:stretch>
            <a:fillRect/>
          </a:stretch>
        </p:blipFill>
        <p:spPr>
          <a:xfrm>
            <a:off x="3048000" y="2819400"/>
            <a:ext cx="3333750" cy="3333750"/>
          </a:xfrm>
          <a:prstGeom prst="rect">
            <a:avLst/>
          </a:prstGeom>
        </p:spPr>
      </p:pic>
      <p:pic>
        <p:nvPicPr>
          <p:cNvPr id="8" name="Picture 7" descr="mike2.gif"/>
          <p:cNvPicPr>
            <a:picLocks noChangeAspect="1"/>
          </p:cNvPicPr>
          <p:nvPr/>
        </p:nvPicPr>
        <p:blipFill>
          <a:blip r:embed="rId3" cstate="print"/>
          <a:stretch>
            <a:fillRect/>
          </a:stretch>
        </p:blipFill>
        <p:spPr>
          <a:xfrm>
            <a:off x="1371600" y="4495800"/>
            <a:ext cx="1676400" cy="1676400"/>
          </a:xfrm>
          <a:prstGeom prst="rect">
            <a:avLst/>
          </a:prstGeom>
        </p:spPr>
      </p:pic>
      <p:pic>
        <p:nvPicPr>
          <p:cNvPr id="9" name="Picture 8" descr="mike2.gif"/>
          <p:cNvPicPr>
            <a:picLocks noChangeAspect="1"/>
          </p:cNvPicPr>
          <p:nvPr/>
        </p:nvPicPr>
        <p:blipFill>
          <a:blip r:embed="rId3" cstate="print"/>
          <a:stretch>
            <a:fillRect/>
          </a:stretch>
        </p:blipFill>
        <p:spPr>
          <a:xfrm>
            <a:off x="6324600" y="4495800"/>
            <a:ext cx="1676400" cy="16764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685800"/>
            <a:ext cx="8610600" cy="4555093"/>
          </a:xfrm>
          <a:prstGeom prst="rect">
            <a:avLst/>
          </a:prstGeom>
          <a:noFill/>
        </p:spPr>
        <p:txBody>
          <a:bodyPr wrap="square" rtlCol="0">
            <a:spAutoFit/>
          </a:bodyPr>
          <a:lstStyle/>
          <a:p>
            <a:pPr algn="ctr"/>
            <a:r>
              <a:rPr lang="en-US" sz="3200" b="1" dirty="0" smtClean="0"/>
              <a:t>Podcasting Resources </a:t>
            </a:r>
            <a:r>
              <a:rPr lang="en-US" sz="3200" b="1" dirty="0" smtClean="0"/>
              <a:t>–</a:t>
            </a:r>
          </a:p>
          <a:p>
            <a:endParaRPr lang="en-US" b="1" dirty="0" smtClean="0"/>
          </a:p>
          <a:p>
            <a:endParaRPr lang="en-US" b="1" dirty="0" smtClean="0"/>
          </a:p>
          <a:p>
            <a:pPr>
              <a:lnSpc>
                <a:spcPct val="150000"/>
              </a:lnSpc>
            </a:pPr>
            <a:r>
              <a:rPr lang="en-US" dirty="0" smtClean="0"/>
              <a:t/>
            </a:r>
            <a:br>
              <a:rPr lang="en-US" dirty="0" smtClean="0"/>
            </a:br>
            <a:r>
              <a:rPr lang="en-US" dirty="0" smtClean="0"/>
              <a:t/>
            </a:r>
            <a:br>
              <a:rPr lang="en-US" dirty="0" smtClean="0"/>
            </a:br>
            <a:r>
              <a:rPr lang="en-US" sz="2800" dirty="0" smtClean="0"/>
              <a:t>Podcasting Tools - </a:t>
            </a:r>
            <a:r>
              <a:rPr lang="en-US" sz="2800" dirty="0" smtClean="0">
                <a:hlinkClick r:id="rId2"/>
              </a:rPr>
              <a:t>http://www.podcasting-tools.com</a:t>
            </a:r>
            <a:r>
              <a:rPr lang="en-US" sz="2800" dirty="0" smtClean="0"/>
              <a:t/>
            </a:r>
            <a:br>
              <a:rPr lang="en-US" sz="2800" dirty="0" smtClean="0"/>
            </a:br>
            <a:r>
              <a:rPr lang="en-US" sz="2800" dirty="0" smtClean="0"/>
              <a:t>Podcast Alley - </a:t>
            </a:r>
            <a:r>
              <a:rPr lang="en-US" sz="2800" dirty="0" smtClean="0">
                <a:hlinkClick r:id="rId3"/>
              </a:rPr>
              <a:t>http://www.podcastalley.com</a:t>
            </a:r>
            <a:r>
              <a:rPr lang="en-US" sz="2800" dirty="0" smtClean="0"/>
              <a:t/>
            </a:r>
            <a:br>
              <a:rPr lang="en-US" sz="2800" dirty="0" smtClean="0"/>
            </a:br>
            <a:r>
              <a:rPr lang="en-US" sz="2800" dirty="0" err="1" smtClean="0"/>
              <a:t>PodcastBunker</a:t>
            </a:r>
            <a:r>
              <a:rPr lang="en-US" sz="2800" dirty="0" smtClean="0"/>
              <a:t> - </a:t>
            </a:r>
            <a:r>
              <a:rPr lang="en-US" sz="2800" dirty="0" smtClean="0">
                <a:hlinkClick r:id="rId4"/>
              </a:rPr>
              <a:t>http://www.podcastbunker.com</a:t>
            </a:r>
            <a:r>
              <a:rPr lang="en-US" sz="2800" dirty="0" smtClean="0"/>
              <a:t> </a:t>
            </a:r>
            <a:br>
              <a:rPr lang="en-US" sz="2800" dirty="0" smtClean="0"/>
            </a:br>
            <a:r>
              <a:rPr lang="en-US" sz="2800" dirty="0" smtClean="0"/>
              <a:t>Podcasting News - </a:t>
            </a:r>
            <a:r>
              <a:rPr lang="en-US" sz="2800" dirty="0" smtClean="0">
                <a:hlinkClick r:id="rId5"/>
              </a:rPr>
              <a:t>http://www.podcastingnews.com</a:t>
            </a:r>
            <a:endParaRPr lang="en-US"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838200"/>
            <a:ext cx="8077200" cy="3508653"/>
          </a:xfrm>
          <a:prstGeom prst="rect">
            <a:avLst/>
          </a:prstGeom>
          <a:noFill/>
        </p:spPr>
        <p:txBody>
          <a:bodyPr wrap="square" rtlCol="0">
            <a:spAutoFit/>
          </a:bodyPr>
          <a:lstStyle/>
          <a:p>
            <a:pPr algn="ctr"/>
            <a:r>
              <a:rPr lang="en-US" sz="2400" dirty="0" smtClean="0"/>
              <a:t>PODCASTING IN PLAIN ENGLISH</a:t>
            </a:r>
          </a:p>
          <a:p>
            <a:endParaRPr lang="en-US" dirty="0"/>
          </a:p>
          <a:p>
            <a:endParaRPr lang="en-US" dirty="0" smtClean="0"/>
          </a:p>
          <a:p>
            <a:r>
              <a:rPr lang="en-US" dirty="0" smtClean="0">
                <a:hlinkClick r:id="rId2"/>
              </a:rPr>
              <a:t>http://www.youtube.com/watch?v=DDLqu0d-z8o</a:t>
            </a:r>
            <a:endParaRPr lang="en-US" dirty="0" smtClean="0"/>
          </a:p>
          <a:p>
            <a:endParaRPr lang="en-US" dirty="0"/>
          </a:p>
          <a:p>
            <a:endParaRPr lang="en-US" dirty="0"/>
          </a:p>
          <a:p>
            <a:r>
              <a:rPr lang="en-US" dirty="0" smtClean="0">
                <a:hlinkClick r:id="rId3"/>
              </a:rPr>
              <a:t>http://www.youtube.com/watch?v=-hrBbczS9I0&amp;NR=1</a:t>
            </a:r>
            <a:endParaRPr lang="en-US" dirty="0" smtClean="0"/>
          </a:p>
          <a:p>
            <a:endParaRPr lang="en-US" dirty="0"/>
          </a:p>
          <a:p>
            <a:endParaRPr lang="en-US" dirty="0" smtClean="0"/>
          </a:p>
          <a:p>
            <a:r>
              <a:rPr lang="en-US" dirty="0" smtClean="0">
                <a:hlinkClick r:id="rId4"/>
              </a:rPr>
              <a:t>http://www.youtube.com/watch?v=-hrBbczS9I0&amp;feature=related</a:t>
            </a:r>
            <a:endParaRPr lang="en-US" dirty="0" smtClean="0"/>
          </a:p>
          <a:p>
            <a:endParaRPr lang="en-US" dirty="0"/>
          </a:p>
          <a:p>
            <a:r>
              <a:rPr lang="en-US" dirty="0" smtClean="0">
                <a:hlinkClick r:id="rId5"/>
              </a:rPr>
              <a:t>http://</a:t>
            </a:r>
            <a:r>
              <a:rPr lang="en-US" dirty="0" smtClean="0">
                <a:hlinkClick r:id="rId5"/>
              </a:rPr>
              <a:t>www.youtube.com/watch?v=IC3VZkfdgV8</a:t>
            </a:r>
            <a:r>
              <a:rPr lang="en-US" dirty="0" smtClean="0"/>
              <a:t>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7000" y="4495800"/>
            <a:ext cx="4724400" cy="381000"/>
          </a:xfrm>
          <a:prstGeom prst="rect">
            <a:avLst/>
          </a:prstGeom>
          <a:noFill/>
        </p:spPr>
        <p:txBody>
          <a:bodyPr wrap="square" rtlCol="0">
            <a:spAutoFit/>
          </a:bodyPr>
          <a:lstStyle/>
          <a:p>
            <a:r>
              <a:rPr lang="en-US" dirty="0" smtClean="0"/>
              <a:t>Compiled By </a:t>
            </a:r>
            <a:r>
              <a:rPr lang="en-US" dirty="0" err="1" smtClean="0"/>
              <a:t>Shirlette</a:t>
            </a:r>
            <a:r>
              <a:rPr lang="en-US" dirty="0" smtClean="0"/>
              <a:t> Ferrari</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2133600"/>
            <a:ext cx="8305800" cy="4401205"/>
          </a:xfrm>
          <a:prstGeom prst="rect">
            <a:avLst/>
          </a:prstGeom>
          <a:noFill/>
        </p:spPr>
        <p:txBody>
          <a:bodyPr wrap="square" rtlCol="0">
            <a:spAutoFit/>
          </a:bodyPr>
          <a:lstStyle/>
          <a:p>
            <a:r>
              <a:rPr lang="en-US" sz="2800" dirty="0" smtClean="0"/>
              <a:t>A podcast is </a:t>
            </a:r>
            <a:r>
              <a:rPr lang="en-US" sz="2800" b="1" dirty="0" smtClean="0"/>
              <a:t>an audio or video </a:t>
            </a:r>
            <a:r>
              <a:rPr lang="en-US" sz="2800" dirty="0" smtClean="0"/>
              <a:t>file archived on the Internet in such a way that it can be automatically accessed by a personal computer, downloaded and transferred to a portable MP3 player. </a:t>
            </a:r>
            <a:br>
              <a:rPr lang="en-US" sz="2800" dirty="0" smtClean="0"/>
            </a:br>
            <a:r>
              <a:rPr lang="en-US" sz="2800" dirty="0" smtClean="0"/>
              <a:t/>
            </a:r>
            <a:br>
              <a:rPr lang="en-US" sz="2800" dirty="0" smtClean="0"/>
            </a:br>
            <a:r>
              <a:rPr lang="en-US" sz="2800" dirty="0" smtClean="0"/>
              <a:t>Although the term derives from combining the terms i</a:t>
            </a:r>
            <a:r>
              <a:rPr lang="en-US" sz="2800" b="1" dirty="0" smtClean="0"/>
              <a:t>Pod</a:t>
            </a:r>
            <a:r>
              <a:rPr lang="en-US" sz="2800" dirty="0" smtClean="0"/>
              <a:t> and broad</a:t>
            </a:r>
            <a:r>
              <a:rPr lang="en-US" sz="2800" b="1" dirty="0" smtClean="0"/>
              <a:t>cast</a:t>
            </a:r>
            <a:r>
              <a:rPr lang="en-US" sz="2800" dirty="0" smtClean="0"/>
              <a:t>, the technology can be </a:t>
            </a:r>
            <a:r>
              <a:rPr lang="en-US" sz="2800" dirty="0" smtClean="0"/>
              <a:t>utilized </a:t>
            </a:r>
            <a:r>
              <a:rPr lang="en-US" sz="2800" dirty="0" smtClean="0"/>
              <a:t>across Apple and PC platforms.</a:t>
            </a:r>
            <a:br>
              <a:rPr lang="en-US" sz="2800" dirty="0" smtClean="0"/>
            </a:br>
            <a:endParaRPr lang="en-US" sz="2800" dirty="0"/>
          </a:p>
        </p:txBody>
      </p:sp>
      <p:sp>
        <p:nvSpPr>
          <p:cNvPr id="5" name="TextBox 4"/>
          <p:cNvSpPr txBox="1"/>
          <p:nvPr/>
        </p:nvSpPr>
        <p:spPr>
          <a:xfrm>
            <a:off x="533400" y="381000"/>
            <a:ext cx="7620000" cy="830997"/>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4800" dirty="0" smtClean="0"/>
              <a:t>What is Podcast?</a:t>
            </a:r>
            <a:endParaRPr lang="en-US" sz="4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905000"/>
            <a:ext cx="8763000" cy="3539430"/>
          </a:xfrm>
          <a:prstGeom prst="rect">
            <a:avLst/>
          </a:prstGeom>
          <a:noFill/>
        </p:spPr>
        <p:txBody>
          <a:bodyPr wrap="square" rtlCol="0">
            <a:spAutoFit/>
          </a:bodyPr>
          <a:lstStyle/>
          <a:p>
            <a:r>
              <a:rPr lang="en-US" sz="2800" dirty="0" smtClean="0"/>
              <a:t>You need to have software that will play mp3 files. Once an appropriate podcast has been sourced, it can be manually downloaded. The process may be slightly different for each site, so it is important to read the instructions. Podcasts may also be delivered to your computer automatically by subscribing to a podcast feed. A good general introduction to podcasting can be found on the ABC's </a:t>
            </a:r>
            <a:r>
              <a:rPr lang="en-US" sz="2800" dirty="0" smtClean="0">
                <a:hlinkClick r:id="rId2"/>
              </a:rPr>
              <a:t>Radio National</a:t>
            </a:r>
            <a:r>
              <a:rPr lang="en-US" sz="2800" dirty="0" smtClean="0"/>
              <a:t> site.</a:t>
            </a:r>
            <a:endParaRPr lang="en-US" sz="2800" dirty="0"/>
          </a:p>
        </p:txBody>
      </p:sp>
      <p:sp>
        <p:nvSpPr>
          <p:cNvPr id="3" name="TextBox 2"/>
          <p:cNvSpPr txBox="1"/>
          <p:nvPr/>
        </p:nvSpPr>
        <p:spPr>
          <a:xfrm>
            <a:off x="533400" y="381000"/>
            <a:ext cx="8077200" cy="830997"/>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4800" dirty="0" smtClean="0"/>
              <a:t>Accessing </a:t>
            </a:r>
            <a:r>
              <a:rPr lang="en-US" sz="4800" dirty="0" smtClean="0"/>
              <a:t>Existing Podcasts</a:t>
            </a:r>
            <a:endParaRPr lang="en-US" sz="4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590800"/>
            <a:ext cx="8382000" cy="3416320"/>
          </a:xfrm>
          <a:prstGeom prst="rect">
            <a:avLst/>
          </a:prstGeom>
          <a:noFill/>
        </p:spPr>
        <p:txBody>
          <a:bodyPr wrap="square" rtlCol="0">
            <a:spAutoFit/>
          </a:bodyPr>
          <a:lstStyle/>
          <a:p>
            <a:r>
              <a:rPr lang="en-US" sz="2400" dirty="0" smtClean="0"/>
              <a:t>It is possible to receive podcasts automatically from your </a:t>
            </a:r>
            <a:r>
              <a:rPr lang="en-US" sz="2400" dirty="0" err="1" smtClean="0"/>
              <a:t>favourite</a:t>
            </a:r>
            <a:r>
              <a:rPr lang="en-US" sz="2400" dirty="0" smtClean="0"/>
              <a:t> sites. You will need an RSS aggregator such as </a:t>
            </a:r>
            <a:r>
              <a:rPr lang="en-US" sz="2400" dirty="0" smtClean="0">
                <a:hlinkClick r:id="rId2"/>
              </a:rPr>
              <a:t>Juice Receiver</a:t>
            </a:r>
            <a:r>
              <a:rPr lang="en-US" sz="2400" dirty="0" smtClean="0"/>
              <a:t> (formerly </a:t>
            </a:r>
            <a:r>
              <a:rPr lang="en-US" sz="2400" dirty="0" err="1" smtClean="0"/>
              <a:t>iPodder</a:t>
            </a:r>
            <a:r>
              <a:rPr lang="en-US" sz="2400" dirty="0" smtClean="0"/>
              <a:t>) or </a:t>
            </a:r>
            <a:r>
              <a:rPr lang="en-US" sz="2400" dirty="0" smtClean="0">
                <a:hlinkClick r:id="rId3"/>
              </a:rPr>
              <a:t>iTunes</a:t>
            </a:r>
            <a:r>
              <a:rPr lang="en-US" sz="2400" dirty="0" smtClean="0"/>
              <a:t>. Variations in the RSS standards mean that not all podcasts are compatible with all aggregators. </a:t>
            </a:r>
            <a:br>
              <a:rPr lang="en-US" sz="2400" dirty="0" smtClean="0"/>
            </a:br>
            <a:r>
              <a:rPr lang="en-US" sz="2400" dirty="0" smtClean="0"/>
              <a:t/>
            </a:r>
            <a:br>
              <a:rPr lang="en-US" sz="2400" dirty="0" smtClean="0"/>
            </a:br>
            <a:r>
              <a:rPr lang="en-US" sz="2400" dirty="0" smtClean="0"/>
              <a:t>Be aware that schools operating behind fire walls may not be able to take advantage of subscription services and many schools block the downloading of mp3 files.  </a:t>
            </a:r>
            <a:endParaRPr lang="en-US" sz="2400" dirty="0"/>
          </a:p>
        </p:txBody>
      </p:sp>
      <p:sp>
        <p:nvSpPr>
          <p:cNvPr id="3" name="TextBox 2"/>
          <p:cNvSpPr txBox="1"/>
          <p:nvPr/>
        </p:nvSpPr>
        <p:spPr>
          <a:xfrm>
            <a:off x="533400" y="381000"/>
            <a:ext cx="7620000" cy="156966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4800" dirty="0" smtClean="0"/>
              <a:t>Subscribing to </a:t>
            </a:r>
            <a:r>
              <a:rPr lang="en-US" sz="4800" dirty="0" smtClean="0"/>
              <a:t>Podcast Feeds</a:t>
            </a:r>
            <a:endParaRPr lang="en-US" sz="4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600200"/>
            <a:ext cx="8458200" cy="4524315"/>
          </a:xfrm>
          <a:prstGeom prst="rect">
            <a:avLst/>
          </a:prstGeom>
          <a:noFill/>
        </p:spPr>
        <p:txBody>
          <a:bodyPr wrap="square" rtlCol="0">
            <a:spAutoFit/>
          </a:bodyPr>
          <a:lstStyle/>
          <a:p>
            <a:r>
              <a:rPr lang="en-US" sz="1600" dirty="0" smtClean="0"/>
              <a:t>There are three main stages in creating a basic podcast:</a:t>
            </a:r>
          </a:p>
          <a:p>
            <a:r>
              <a:rPr lang="en-US" sz="1600" dirty="0" smtClean="0"/>
              <a:t> </a:t>
            </a:r>
            <a:r>
              <a:rPr lang="en-US" sz="1600" b="1" dirty="0" smtClean="0"/>
              <a:t>1. Recording.</a:t>
            </a:r>
            <a:r>
              <a:rPr lang="en-US" sz="1600" dirty="0" smtClean="0"/>
              <a:t> You will need a microphone and software such as </a:t>
            </a:r>
            <a:r>
              <a:rPr lang="en-US" sz="1600" dirty="0" smtClean="0">
                <a:hlinkClick r:id="rId2"/>
              </a:rPr>
              <a:t>Audacity</a:t>
            </a:r>
            <a:r>
              <a:rPr lang="en-US" sz="1600" dirty="0" smtClean="0"/>
              <a:t> (cross-platform) or </a:t>
            </a:r>
            <a:r>
              <a:rPr lang="en-US" sz="1600" dirty="0" err="1" smtClean="0">
                <a:hlinkClick r:id="rId3"/>
              </a:rPr>
              <a:t>GarageBand</a:t>
            </a:r>
            <a:r>
              <a:rPr lang="en-US" sz="1600" dirty="0" smtClean="0">
                <a:hlinkClick r:id="rId3"/>
              </a:rPr>
              <a:t> </a:t>
            </a:r>
            <a:r>
              <a:rPr lang="en-US" sz="1600" dirty="0" smtClean="0"/>
              <a:t>(Apple) to record your sound file. A number of sites on the Internet offer tutorials for using the software, such as </a:t>
            </a:r>
            <a:r>
              <a:rPr lang="en-US" sz="1600" dirty="0" smtClean="0">
                <a:hlinkClick r:id="rId4"/>
              </a:rPr>
              <a:t>this one</a:t>
            </a:r>
            <a:r>
              <a:rPr lang="en-US" sz="1600" dirty="0" smtClean="0"/>
              <a:t> on setting up and using Audacity by Jake Ludington and </a:t>
            </a:r>
            <a:r>
              <a:rPr lang="en-US" sz="1600" dirty="0" smtClean="0">
                <a:hlinkClick r:id="rId5"/>
              </a:rPr>
              <a:t>Apple's page</a:t>
            </a:r>
            <a:r>
              <a:rPr lang="en-US" sz="1600" dirty="0" smtClean="0"/>
              <a:t> on using </a:t>
            </a:r>
            <a:r>
              <a:rPr lang="en-US" sz="1600" dirty="0" err="1" smtClean="0"/>
              <a:t>GarageBand</a:t>
            </a:r>
            <a:r>
              <a:rPr lang="en-US" sz="1600" dirty="0" smtClean="0"/>
              <a:t> for podcasting. </a:t>
            </a:r>
            <a:endParaRPr lang="en-US" sz="1600" dirty="0" smtClean="0"/>
          </a:p>
          <a:p>
            <a:endParaRPr lang="en-US" sz="1600" dirty="0" smtClean="0"/>
          </a:p>
          <a:p>
            <a:r>
              <a:rPr lang="en-US" sz="1600" b="1" dirty="0" smtClean="0"/>
              <a:t>2. Publishing.</a:t>
            </a:r>
            <a:r>
              <a:rPr lang="en-US" sz="1600" dirty="0" smtClean="0"/>
              <a:t> Once you have created your audio file and saved it, usually in mp3 format you need to upload it to a </a:t>
            </a:r>
            <a:r>
              <a:rPr lang="en-US" sz="1600" dirty="0" err="1" smtClean="0"/>
              <a:t>webserver</a:t>
            </a:r>
            <a:r>
              <a:rPr lang="en-US" sz="1600" dirty="0" smtClean="0"/>
              <a:t>. Many sites on the internet, including </a:t>
            </a:r>
            <a:r>
              <a:rPr lang="en-US" sz="1600" dirty="0" smtClean="0">
                <a:hlinkClick r:id="rId6"/>
              </a:rPr>
              <a:t>Blogger </a:t>
            </a:r>
            <a:r>
              <a:rPr lang="en-US" sz="1600" dirty="0" smtClean="0"/>
              <a:t>offer free podcast hosting services. Make sure you read the Terms of Service</a:t>
            </a:r>
            <a:r>
              <a:rPr lang="en-US" sz="1600" dirty="0" smtClean="0"/>
              <a:t>.</a:t>
            </a:r>
          </a:p>
          <a:p>
            <a:endParaRPr lang="en-US" sz="1600" dirty="0" smtClean="0"/>
          </a:p>
          <a:p>
            <a:r>
              <a:rPr lang="en-US" sz="1600" b="1" dirty="0" smtClean="0"/>
              <a:t>3. </a:t>
            </a:r>
            <a:r>
              <a:rPr lang="en-US" sz="1600" b="1" dirty="0" err="1" smtClean="0"/>
              <a:t>Publicising</a:t>
            </a:r>
            <a:r>
              <a:rPr lang="en-US" sz="1600" b="1" dirty="0" smtClean="0"/>
              <a:t>. </a:t>
            </a:r>
            <a:r>
              <a:rPr lang="en-US" sz="1600" dirty="0" smtClean="0"/>
              <a:t>Having created your podcast and uploaded it to make it available to potential users you need to provide a way for users to access your files. This may be as simple as providing a link from an existing webpage or more complex, such as creating an </a:t>
            </a:r>
            <a:r>
              <a:rPr lang="en-US" sz="1600" dirty="0" err="1" smtClean="0"/>
              <a:t>rss</a:t>
            </a:r>
            <a:r>
              <a:rPr lang="en-US" sz="1600" dirty="0" smtClean="0"/>
              <a:t> feed document which will allow users to subscribe to your podcast. Depending on the traffic your webpage receives, and the intended audience for your podcast, you may also choose to register your podcast. A comprehensive list of </a:t>
            </a:r>
            <a:r>
              <a:rPr lang="en-US" sz="1600" dirty="0" smtClean="0">
                <a:hlinkClick r:id="rId7"/>
              </a:rPr>
              <a:t>Podcasts Suitable for Educators, Schools and Colleges</a:t>
            </a:r>
            <a:r>
              <a:rPr lang="en-US" sz="1600" dirty="0" smtClean="0"/>
              <a:t> is maintained by RECAP.</a:t>
            </a:r>
          </a:p>
          <a:p>
            <a:r>
              <a:rPr lang="en-US" sz="1600" dirty="0" smtClean="0"/>
              <a:t> </a:t>
            </a:r>
            <a:endParaRPr lang="en-US" sz="1600" dirty="0"/>
          </a:p>
        </p:txBody>
      </p:sp>
      <p:sp>
        <p:nvSpPr>
          <p:cNvPr id="3" name="TextBox 2"/>
          <p:cNvSpPr txBox="1"/>
          <p:nvPr/>
        </p:nvSpPr>
        <p:spPr>
          <a:xfrm>
            <a:off x="533400" y="381000"/>
            <a:ext cx="7620000" cy="830997"/>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4800" dirty="0" smtClean="0"/>
              <a:t>Creating podcasts</a:t>
            </a:r>
            <a:endParaRPr lang="en-US" sz="4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2362200"/>
            <a:ext cx="8458200" cy="2308324"/>
          </a:xfrm>
          <a:prstGeom prst="rect">
            <a:avLst/>
          </a:prstGeom>
          <a:noFill/>
        </p:spPr>
        <p:txBody>
          <a:bodyPr wrap="square" rtlCol="0">
            <a:spAutoFit/>
          </a:bodyPr>
          <a:lstStyle/>
          <a:p>
            <a:r>
              <a:rPr lang="en-US" dirty="0" smtClean="0"/>
              <a:t>Podcasts can be created from original material by students and teachers or existing audio files can be downloaded for classroom use.</a:t>
            </a:r>
            <a:br>
              <a:rPr lang="en-US" dirty="0" smtClean="0"/>
            </a:br>
            <a:r>
              <a:rPr lang="en-US" dirty="0" smtClean="0"/>
              <a:t/>
            </a:r>
            <a:br>
              <a:rPr lang="en-US" dirty="0" smtClean="0"/>
            </a:br>
            <a:r>
              <a:rPr lang="en-US" dirty="0" smtClean="0"/>
              <a:t>Creating a podcast allows students to share learning experiences. It provides them with a world-wide audience that makes learning meaningful and assessment authentic. Teachers can use the technology to provide additional and revision material to students to download and review at a time that suits them. The flexibility that such time-shifting offers makes podcasting a valuable educational tool.</a:t>
            </a:r>
            <a:endParaRPr lang="en-US" dirty="0"/>
          </a:p>
        </p:txBody>
      </p:sp>
      <p:sp>
        <p:nvSpPr>
          <p:cNvPr id="3" name="TextBox 2"/>
          <p:cNvSpPr txBox="1"/>
          <p:nvPr/>
        </p:nvSpPr>
        <p:spPr>
          <a:xfrm>
            <a:off x="533400" y="381000"/>
            <a:ext cx="7620000" cy="156966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4800" dirty="0" smtClean="0"/>
              <a:t>Educational Value of Podcasts</a:t>
            </a:r>
            <a:endParaRPr lang="en-US" sz="4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1981200"/>
            <a:ext cx="8610600" cy="3693319"/>
          </a:xfrm>
          <a:prstGeom prst="rect">
            <a:avLst/>
          </a:prstGeom>
          <a:noFill/>
        </p:spPr>
        <p:txBody>
          <a:bodyPr wrap="square" rtlCol="0">
            <a:spAutoFit/>
          </a:bodyPr>
          <a:lstStyle/>
          <a:p>
            <a:r>
              <a:rPr lang="en-US" dirty="0" smtClean="0"/>
              <a:t>An increasing number of podcasts that are suitable for students are being made available from reliable </a:t>
            </a:r>
            <a:r>
              <a:rPr lang="en-US" dirty="0" err="1" smtClean="0"/>
              <a:t>organisations</a:t>
            </a:r>
            <a:r>
              <a:rPr lang="en-US" dirty="0" smtClean="0"/>
              <a:t> such as the ABC and CSIRO. </a:t>
            </a:r>
            <a:r>
              <a:rPr lang="en-US" dirty="0" smtClean="0">
                <a:hlinkClick r:id="rId2"/>
              </a:rPr>
              <a:t>ABC Podcasts and MP3s</a:t>
            </a:r>
            <a:r>
              <a:rPr lang="en-US" dirty="0" smtClean="0"/>
              <a:t> </a:t>
            </a:r>
            <a:br>
              <a:rPr lang="en-US" dirty="0" smtClean="0"/>
            </a:br>
            <a:r>
              <a:rPr lang="en-US" dirty="0" smtClean="0"/>
              <a:t>Most Radio National programs are available in podcast format</a:t>
            </a:r>
          </a:p>
          <a:p>
            <a:r>
              <a:rPr lang="en-US" dirty="0" smtClean="0">
                <a:hlinkClick r:id="rId3"/>
              </a:rPr>
              <a:t>ABC </a:t>
            </a:r>
            <a:r>
              <a:rPr lang="en-US" dirty="0" err="1" smtClean="0">
                <a:hlinkClick r:id="rId3"/>
              </a:rPr>
              <a:t>EdPod</a:t>
            </a:r>
            <a:r>
              <a:rPr lang="en-US" dirty="0" smtClean="0"/>
              <a:t> </a:t>
            </a:r>
            <a:r>
              <a:rPr lang="en-US" dirty="0" smtClean="0"/>
              <a:t>   </a:t>
            </a:r>
            <a:r>
              <a:rPr lang="en-US" dirty="0" smtClean="0">
                <a:hlinkClick r:id="rId2"/>
              </a:rPr>
              <a:t>http://www.abc.net.au/rn/podcast</a:t>
            </a:r>
            <a:r>
              <a:rPr lang="en-US" dirty="0" smtClean="0">
                <a:hlinkClick r:id="rId2"/>
              </a:rPr>
              <a:t>/</a:t>
            </a:r>
            <a:r>
              <a:rPr lang="en-US" dirty="0" smtClean="0"/>
              <a:t> </a:t>
            </a:r>
            <a:r>
              <a:rPr lang="en-US" dirty="0" smtClean="0"/>
              <a:t/>
            </a:r>
            <a:br>
              <a:rPr lang="en-US" dirty="0" smtClean="0"/>
            </a:br>
            <a:r>
              <a:rPr lang="en-US" dirty="0" smtClean="0"/>
              <a:t>Education issues for educators and parents </a:t>
            </a:r>
          </a:p>
          <a:p>
            <a:r>
              <a:rPr lang="en-US" dirty="0" smtClean="0">
                <a:hlinkClick r:id="rId4"/>
              </a:rPr>
              <a:t>CSIRO Podcasts</a:t>
            </a:r>
            <a:endParaRPr lang="en-US" dirty="0" smtClean="0"/>
          </a:p>
          <a:p>
            <a:r>
              <a:rPr lang="en-US" dirty="0" smtClean="0">
                <a:hlinkClick r:id="rId5"/>
              </a:rPr>
              <a:t>NASA </a:t>
            </a:r>
            <a:r>
              <a:rPr lang="en-US" dirty="0" smtClean="0">
                <a:hlinkClick r:id="rId5"/>
              </a:rPr>
              <a:t>Podcasts</a:t>
            </a:r>
            <a:r>
              <a:rPr lang="en-US" dirty="0" smtClean="0"/>
              <a:t/>
            </a:r>
            <a:br>
              <a:rPr lang="en-US" dirty="0" smtClean="0"/>
            </a:br>
            <a:endParaRPr lang="en-US" dirty="0" smtClean="0"/>
          </a:p>
          <a:p>
            <a:r>
              <a:rPr lang="en-US" dirty="0" smtClean="0">
                <a:hlinkClick r:id="rId6"/>
              </a:rPr>
              <a:t>The Education Podcast </a:t>
            </a:r>
            <a:r>
              <a:rPr lang="en-US" dirty="0" smtClean="0">
                <a:hlinkClick r:id="rId6"/>
              </a:rPr>
              <a:t>Network</a:t>
            </a:r>
            <a:r>
              <a:rPr lang="en-US" dirty="0" smtClean="0"/>
              <a:t>           </a:t>
            </a:r>
            <a:r>
              <a:rPr lang="en-US" dirty="0" smtClean="0"/>
              <a:t> </a:t>
            </a:r>
            <a:r>
              <a:rPr lang="en-US" dirty="0" smtClean="0">
                <a:hlinkClick r:id="rId6"/>
              </a:rPr>
              <a:t>http://</a:t>
            </a:r>
            <a:r>
              <a:rPr lang="en-US" dirty="0" smtClean="0">
                <a:hlinkClick r:id="rId6"/>
              </a:rPr>
              <a:t>epnweb.org/index.php</a:t>
            </a:r>
            <a:r>
              <a:rPr lang="en-US" dirty="0" smtClean="0"/>
              <a:t>	</a:t>
            </a:r>
            <a:r>
              <a:rPr lang="en-US" dirty="0" smtClean="0"/>
              <a:t/>
            </a:r>
            <a:br>
              <a:rPr lang="en-US" dirty="0" smtClean="0"/>
            </a:br>
            <a:r>
              <a:rPr lang="en-US" dirty="0" smtClean="0"/>
              <a:t>EPN is an effort to bring together into one place, the wide range of podcast programming that may be helpful to teachers looking for content to teach with and about, and to explore issues of teaching and learning in the 21st century. </a:t>
            </a:r>
          </a:p>
          <a:p>
            <a:r>
              <a:rPr lang="en-US" dirty="0" smtClean="0"/>
              <a:t> </a:t>
            </a:r>
            <a:endParaRPr lang="en-US" dirty="0"/>
          </a:p>
        </p:txBody>
      </p:sp>
      <p:sp>
        <p:nvSpPr>
          <p:cNvPr id="4" name="TextBox 3"/>
          <p:cNvSpPr txBox="1"/>
          <p:nvPr/>
        </p:nvSpPr>
        <p:spPr>
          <a:xfrm>
            <a:off x="533400" y="381000"/>
            <a:ext cx="7620000" cy="830997"/>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4800" smtClean="0"/>
              <a:t>Educational Podcasts</a:t>
            </a:r>
            <a:endParaRPr lang="en-US" sz="4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533400"/>
            <a:ext cx="8534400" cy="6155531"/>
          </a:xfrm>
          <a:prstGeom prst="rect">
            <a:avLst/>
          </a:prstGeom>
          <a:noFill/>
        </p:spPr>
        <p:txBody>
          <a:bodyPr wrap="square" rtlCol="0">
            <a:spAutoFit/>
          </a:bodyPr>
          <a:lstStyle/>
          <a:p>
            <a:endParaRPr lang="en-US" dirty="0" smtClean="0"/>
          </a:p>
          <a:p>
            <a:pPr algn="ctr"/>
            <a:r>
              <a:rPr lang="en-US" sz="2800" b="1" dirty="0" smtClean="0"/>
              <a:t>Podcast Wizards</a:t>
            </a:r>
          </a:p>
          <a:p>
            <a:endParaRPr lang="en-US" dirty="0" smtClean="0"/>
          </a:p>
          <a:p>
            <a:r>
              <a:rPr lang="en-US" dirty="0" smtClean="0"/>
              <a:t> </a:t>
            </a:r>
            <a:r>
              <a:rPr lang="en-US" sz="2800" dirty="0" smtClean="0"/>
              <a:t>A number of Internet sites offer free creation tools and hosting for podcasts. These sites offer a quick way to record and publish a podcast where the educational emphasis is on the content of the podcast rather than on developing the technology skills required to create your own podcast</a:t>
            </a:r>
            <a:r>
              <a:rPr lang="en-US" sz="2800" dirty="0" smtClean="0"/>
              <a:t>.</a:t>
            </a:r>
          </a:p>
          <a:p>
            <a:endParaRPr lang="en-US" dirty="0" smtClean="0"/>
          </a:p>
          <a:p>
            <a:pPr>
              <a:lnSpc>
                <a:spcPct val="200000"/>
              </a:lnSpc>
            </a:pPr>
            <a:r>
              <a:rPr lang="en-US" b="1" dirty="0" err="1" smtClean="0">
                <a:hlinkClick r:id="rId2"/>
              </a:rPr>
              <a:t>Odeo</a:t>
            </a:r>
            <a:r>
              <a:rPr lang="en-US" b="1" dirty="0" smtClean="0"/>
              <a:t>	 </a:t>
            </a:r>
            <a:r>
              <a:rPr lang="en-US" b="1" dirty="0" smtClean="0">
                <a:hlinkClick r:id="rId2"/>
              </a:rPr>
              <a:t>http://odeo.com</a:t>
            </a:r>
            <a:r>
              <a:rPr lang="en-US" b="1" dirty="0" smtClean="0">
                <a:hlinkClick r:id="rId2"/>
              </a:rPr>
              <a:t>/</a:t>
            </a:r>
            <a:r>
              <a:rPr lang="en-US" b="1" dirty="0" smtClean="0"/>
              <a:t>	</a:t>
            </a:r>
            <a:endParaRPr lang="en-US" b="1" dirty="0" smtClean="0"/>
          </a:p>
          <a:p>
            <a:pPr>
              <a:lnSpc>
                <a:spcPct val="200000"/>
              </a:lnSpc>
            </a:pPr>
            <a:r>
              <a:rPr lang="en-US" b="1" dirty="0" err="1" smtClean="0">
                <a:hlinkClick r:id="rId3"/>
              </a:rPr>
              <a:t>PodBean</a:t>
            </a:r>
            <a:r>
              <a:rPr lang="en-US" b="1" dirty="0" smtClean="0"/>
              <a:t>	 </a:t>
            </a:r>
            <a:r>
              <a:rPr lang="en-US" b="1" dirty="0" smtClean="0">
                <a:hlinkClick r:id="rId3"/>
              </a:rPr>
              <a:t>http://www.podbean.com</a:t>
            </a:r>
            <a:r>
              <a:rPr lang="en-US" b="1" dirty="0" smtClean="0">
                <a:hlinkClick r:id="rId3"/>
              </a:rPr>
              <a:t>/</a:t>
            </a:r>
            <a:r>
              <a:rPr lang="en-US" b="1" dirty="0" smtClean="0"/>
              <a:t>	</a:t>
            </a:r>
            <a:endParaRPr lang="en-US" b="1" dirty="0" smtClean="0"/>
          </a:p>
          <a:p>
            <a:pPr>
              <a:lnSpc>
                <a:spcPct val="200000"/>
              </a:lnSpc>
            </a:pPr>
            <a:r>
              <a:rPr lang="en-US" b="1" dirty="0" err="1" smtClean="0">
                <a:hlinkClick r:id="rId4"/>
              </a:rPr>
              <a:t>PodOmatic</a:t>
            </a:r>
            <a:endParaRPr lang="en-US" b="1" dirty="0" smtClean="0"/>
          </a:p>
          <a:p>
            <a:pPr>
              <a:lnSpc>
                <a:spcPct val="200000"/>
              </a:lnSpc>
            </a:pPr>
            <a:r>
              <a:rPr lang="en-US" dirty="0" smtClean="0"/>
              <a:t>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533400"/>
            <a:ext cx="8382000" cy="4801314"/>
          </a:xfrm>
          <a:prstGeom prst="rect">
            <a:avLst/>
          </a:prstGeom>
          <a:noFill/>
        </p:spPr>
        <p:txBody>
          <a:bodyPr wrap="square" rtlCol="0">
            <a:spAutoFit/>
          </a:bodyPr>
          <a:lstStyle/>
          <a:p>
            <a:pPr algn="ctr"/>
            <a:r>
              <a:rPr lang="en-US" sz="3200" b="1" dirty="0" smtClean="0"/>
              <a:t>Podcasting can be used for</a:t>
            </a:r>
            <a:r>
              <a:rPr lang="en-US" sz="3200" b="1" dirty="0" smtClean="0"/>
              <a:t>:</a:t>
            </a:r>
          </a:p>
          <a:p>
            <a:pPr algn="ctr"/>
            <a:endParaRPr lang="en-US" sz="3200" b="1" dirty="0" smtClean="0"/>
          </a:p>
          <a:p>
            <a:pPr algn="ctr"/>
            <a:endParaRPr lang="en-US" sz="3200" b="1" dirty="0" smtClean="0"/>
          </a:p>
          <a:p>
            <a:endParaRPr lang="en-US" b="1" dirty="0"/>
          </a:p>
          <a:p>
            <a:r>
              <a:rPr lang="en-US" b="1" i="1" dirty="0" smtClean="0"/>
              <a:t>1. </a:t>
            </a:r>
            <a:r>
              <a:rPr lang="en-US" sz="2400" b="1" i="1" dirty="0" smtClean="0"/>
              <a:t>Self-Guided Walking Tours </a:t>
            </a:r>
            <a:r>
              <a:rPr lang="en-US" sz="2400" dirty="0" smtClean="0"/>
              <a:t>- Informational content. </a:t>
            </a:r>
            <a:br>
              <a:rPr lang="en-US" sz="2400" dirty="0" smtClean="0"/>
            </a:br>
            <a:r>
              <a:rPr lang="en-US" sz="2400" dirty="0" smtClean="0"/>
              <a:t/>
            </a:r>
            <a:br>
              <a:rPr lang="en-US" sz="2400" dirty="0" smtClean="0"/>
            </a:br>
            <a:r>
              <a:rPr lang="en-US" sz="2400" b="1" i="1" dirty="0" smtClean="0"/>
              <a:t>2. Music </a:t>
            </a:r>
            <a:r>
              <a:rPr lang="en-US" sz="2400" dirty="0" smtClean="0"/>
              <a:t>- Band promotional clips and interviews.</a:t>
            </a:r>
            <a:br>
              <a:rPr lang="en-US" sz="2400" dirty="0" smtClean="0"/>
            </a:br>
            <a:r>
              <a:rPr lang="en-US" sz="2400" dirty="0" smtClean="0"/>
              <a:t/>
            </a:r>
            <a:br>
              <a:rPr lang="en-US" sz="2400" dirty="0" smtClean="0"/>
            </a:br>
            <a:r>
              <a:rPr lang="en-US" sz="2400" b="1" i="1" dirty="0" smtClean="0"/>
              <a:t>3. Talk Shows</a:t>
            </a:r>
            <a:r>
              <a:rPr lang="en-US" sz="2400" dirty="0" smtClean="0"/>
              <a:t> - Industry or organizational news, investor news, sportscasts, news coverage and commentaries.</a:t>
            </a:r>
          </a:p>
          <a:p>
            <a:r>
              <a:rPr lang="en-US" sz="2400" b="1" i="1" dirty="0" smtClean="0"/>
              <a:t>4. Training </a:t>
            </a:r>
            <a:r>
              <a:rPr lang="en-US" sz="2400" dirty="0" smtClean="0"/>
              <a:t>- Instructional informational materials.</a:t>
            </a:r>
          </a:p>
          <a:p>
            <a:endParaRPr lang="en-US" sz="24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183</TotalTime>
  <Words>559</Words>
  <Application>Microsoft Office PowerPoint</Application>
  <PresentationFormat>On-screen Show (4:3)</PresentationFormat>
  <Paragraphs>56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Civic</vt:lpstr>
      <vt:lpstr>Podcast?</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Podcast?</dc:title>
  <dc:creator>Shirlette</dc:creator>
  <cp:lastModifiedBy>Shirlette</cp:lastModifiedBy>
  <cp:revision>23</cp:revision>
  <dcterms:created xsi:type="dcterms:W3CDTF">2010-02-28T20:20:45Z</dcterms:created>
  <dcterms:modified xsi:type="dcterms:W3CDTF">2010-02-28T23:37:38Z</dcterms:modified>
</cp:coreProperties>
</file>